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2"/>
  </p:notesMasterIdLst>
  <p:sldIdLst>
    <p:sldId id="269" r:id="rId5"/>
    <p:sldId id="363" r:id="rId6"/>
    <p:sldId id="310" r:id="rId7"/>
    <p:sldId id="270" r:id="rId8"/>
    <p:sldId id="364" r:id="rId9"/>
    <p:sldId id="339" r:id="rId10"/>
    <p:sldId id="365" r:id="rId11"/>
    <p:sldId id="341" r:id="rId12"/>
    <p:sldId id="342" r:id="rId13"/>
    <p:sldId id="343" r:id="rId14"/>
    <p:sldId id="344" r:id="rId15"/>
    <p:sldId id="345" r:id="rId16"/>
    <p:sldId id="346" r:id="rId17"/>
    <p:sldId id="347" r:id="rId18"/>
    <p:sldId id="348" r:id="rId19"/>
    <p:sldId id="406" r:id="rId20"/>
    <p:sldId id="349" r:id="rId21"/>
    <p:sldId id="410" r:id="rId22"/>
    <p:sldId id="411" r:id="rId23"/>
    <p:sldId id="412" r:id="rId24"/>
    <p:sldId id="413" r:id="rId25"/>
    <p:sldId id="414" r:id="rId26"/>
    <p:sldId id="415" r:id="rId27"/>
    <p:sldId id="416" r:id="rId28"/>
    <p:sldId id="417" r:id="rId29"/>
    <p:sldId id="418" r:id="rId30"/>
    <p:sldId id="419" r:id="rId31"/>
    <p:sldId id="420" r:id="rId32"/>
    <p:sldId id="421" r:id="rId33"/>
    <p:sldId id="422" r:id="rId34"/>
    <p:sldId id="423" r:id="rId35"/>
    <p:sldId id="424" r:id="rId36"/>
    <p:sldId id="425" r:id="rId37"/>
    <p:sldId id="426" r:id="rId38"/>
    <p:sldId id="428" r:id="rId39"/>
    <p:sldId id="427" r:id="rId40"/>
    <p:sldId id="429" r:id="rId41"/>
    <p:sldId id="430" r:id="rId42"/>
    <p:sldId id="435" r:id="rId43"/>
    <p:sldId id="431" r:id="rId44"/>
    <p:sldId id="432" r:id="rId45"/>
    <p:sldId id="433" r:id="rId46"/>
    <p:sldId id="434" r:id="rId47"/>
    <p:sldId id="409" r:id="rId48"/>
    <p:sldId id="408" r:id="rId49"/>
    <p:sldId id="407" r:id="rId50"/>
    <p:sldId id="373" r:id="rId51"/>
    <p:sldId id="401" r:id="rId52"/>
    <p:sldId id="376" r:id="rId53"/>
    <p:sldId id="377" r:id="rId54"/>
    <p:sldId id="379" r:id="rId55"/>
    <p:sldId id="380" r:id="rId56"/>
    <p:sldId id="381" r:id="rId57"/>
    <p:sldId id="367" r:id="rId58"/>
    <p:sldId id="368" r:id="rId59"/>
    <p:sldId id="369" r:id="rId60"/>
    <p:sldId id="370" r:id="rId61"/>
    <p:sldId id="402" r:id="rId62"/>
    <p:sldId id="371" r:id="rId63"/>
    <p:sldId id="382" r:id="rId64"/>
    <p:sldId id="384" r:id="rId65"/>
    <p:sldId id="387" r:id="rId66"/>
    <p:sldId id="396" r:id="rId67"/>
    <p:sldId id="391" r:id="rId68"/>
    <p:sldId id="392" r:id="rId69"/>
    <p:sldId id="393" r:id="rId70"/>
    <p:sldId id="394" r:id="rId71"/>
    <p:sldId id="398" r:id="rId72"/>
    <p:sldId id="395" r:id="rId73"/>
    <p:sldId id="399" r:id="rId74"/>
    <p:sldId id="400" r:id="rId75"/>
    <p:sldId id="436" r:id="rId76"/>
    <p:sldId id="403" r:id="rId77"/>
    <p:sldId id="404" r:id="rId78"/>
    <p:sldId id="405" r:id="rId79"/>
    <p:sldId id="362" r:id="rId80"/>
    <p:sldId id="308" r:id="rId8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2" autoAdjust="0"/>
    <p:restoredTop sz="85544"/>
  </p:normalViewPr>
  <p:slideViewPr>
    <p:cSldViewPr snapToGrid="0">
      <p:cViewPr varScale="1">
        <p:scale>
          <a:sx n="92" d="100"/>
          <a:sy n="92" d="100"/>
        </p:scale>
        <p:origin x="187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viewProps" Target="viewProp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microsoft.com/office/2016/11/relationships/changesInfo" Target="changesInfos/changesInfo1.xml"/><Relationship Id="rId61" Type="http://schemas.openxmlformats.org/officeDocument/2006/relationships/slide" Target="slides/slide57.xml"/><Relationship Id="rId8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Christianson" userId="d75b8d40-5c43-47a8-9411-6c091582724a" providerId="ADAL" clId="{05426019-580C-481B-8E48-EDC150866179}"/>
    <pc:docChg chg="undo custSel addSld delSld modSld sldOrd">
      <pc:chgData name="Karen Christianson" userId="d75b8d40-5c43-47a8-9411-6c091582724a" providerId="ADAL" clId="{05426019-580C-481B-8E48-EDC150866179}" dt="2023-01-17T13:35:00.260" v="4350" actId="20577"/>
      <pc:docMkLst>
        <pc:docMk/>
      </pc:docMkLst>
      <pc:sldChg chg="modSp mod modNotesTx">
        <pc:chgData name="Karen Christianson" userId="d75b8d40-5c43-47a8-9411-6c091582724a" providerId="ADAL" clId="{05426019-580C-481B-8E48-EDC150866179}" dt="2023-01-17T13:33:31.885" v="4233" actId="20577"/>
        <pc:sldMkLst>
          <pc:docMk/>
          <pc:sldMk cId="3935227965" sldId="270"/>
        </pc:sldMkLst>
        <pc:spChg chg="mod">
          <ac:chgData name="Karen Christianson" userId="d75b8d40-5c43-47a8-9411-6c091582724a" providerId="ADAL" clId="{05426019-580C-481B-8E48-EDC150866179}" dt="2023-01-15T15:56:15.167" v="15" actId="20577"/>
          <ac:spMkLst>
            <pc:docMk/>
            <pc:sldMk cId="3935227965" sldId="270"/>
            <ac:spMk id="3" creationId="{00000000-0000-0000-0000-000000000000}"/>
          </ac:spMkLst>
        </pc:spChg>
      </pc:sldChg>
      <pc:sldChg chg="del">
        <pc:chgData name="Karen Christianson" userId="d75b8d40-5c43-47a8-9411-6c091582724a" providerId="ADAL" clId="{05426019-580C-481B-8E48-EDC150866179}" dt="2023-01-15T15:55:29.248" v="0" actId="47"/>
        <pc:sldMkLst>
          <pc:docMk/>
          <pc:sldMk cId="649048889" sldId="278"/>
        </pc:sldMkLst>
      </pc:sldChg>
      <pc:sldChg chg="modSp mod">
        <pc:chgData name="Karen Christianson" userId="d75b8d40-5c43-47a8-9411-6c091582724a" providerId="ADAL" clId="{05426019-580C-481B-8E48-EDC150866179}" dt="2023-01-16T17:02:38.576" v="4116" actId="948"/>
        <pc:sldMkLst>
          <pc:docMk/>
          <pc:sldMk cId="2965278847" sldId="346"/>
        </pc:sldMkLst>
        <pc:spChg chg="mod">
          <ac:chgData name="Karen Christianson" userId="d75b8d40-5c43-47a8-9411-6c091582724a" providerId="ADAL" clId="{05426019-580C-481B-8E48-EDC150866179}" dt="2023-01-16T17:02:38.576" v="4116" actId="948"/>
          <ac:spMkLst>
            <pc:docMk/>
            <pc:sldMk cId="2965278847" sldId="346"/>
            <ac:spMk id="3" creationId="{00000000-0000-0000-0000-000000000000}"/>
          </ac:spMkLst>
        </pc:spChg>
      </pc:sldChg>
      <pc:sldChg chg="modSp mod">
        <pc:chgData name="Karen Christianson" userId="d75b8d40-5c43-47a8-9411-6c091582724a" providerId="ADAL" clId="{05426019-580C-481B-8E48-EDC150866179}" dt="2023-01-16T17:03:10.532" v="4117" actId="255"/>
        <pc:sldMkLst>
          <pc:docMk/>
          <pc:sldMk cId="3443321212" sldId="349"/>
        </pc:sldMkLst>
        <pc:spChg chg="mod">
          <ac:chgData name="Karen Christianson" userId="d75b8d40-5c43-47a8-9411-6c091582724a" providerId="ADAL" clId="{05426019-580C-481B-8E48-EDC150866179}" dt="2023-01-16T17:03:10.532" v="4117" actId="255"/>
          <ac:spMkLst>
            <pc:docMk/>
            <pc:sldMk cId="3443321212" sldId="349"/>
            <ac:spMk id="3" creationId="{00000000-0000-0000-0000-000000000000}"/>
          </ac:spMkLst>
        </pc:spChg>
      </pc:sldChg>
      <pc:sldChg chg="modNotesTx">
        <pc:chgData name="Karen Christianson" userId="d75b8d40-5c43-47a8-9411-6c091582724a" providerId="ADAL" clId="{05426019-580C-481B-8E48-EDC150866179}" dt="2023-01-17T13:33:43.419" v="4349" actId="20577"/>
        <pc:sldMkLst>
          <pc:docMk/>
          <pc:sldMk cId="1860546994" sldId="364"/>
        </pc:sldMkLst>
      </pc:sldChg>
      <pc:sldChg chg="modSp mod modNotesTx">
        <pc:chgData name="Karen Christianson" userId="d75b8d40-5c43-47a8-9411-6c091582724a" providerId="ADAL" clId="{05426019-580C-481B-8E48-EDC150866179}" dt="2023-01-16T16:55:27.029" v="4113" actId="6549"/>
        <pc:sldMkLst>
          <pc:docMk/>
          <pc:sldMk cId="1404094850" sldId="367"/>
        </pc:sldMkLst>
        <pc:spChg chg="mod">
          <ac:chgData name="Karen Christianson" userId="d75b8d40-5c43-47a8-9411-6c091582724a" providerId="ADAL" clId="{05426019-580C-481B-8E48-EDC150866179}" dt="2023-01-16T16:22:06.882" v="3850" actId="20577"/>
          <ac:spMkLst>
            <pc:docMk/>
            <pc:sldMk cId="1404094850" sldId="367"/>
            <ac:spMk id="3" creationId="{00000000-0000-0000-0000-000000000000}"/>
          </ac:spMkLst>
        </pc:spChg>
      </pc:sldChg>
      <pc:sldChg chg="modSp mod">
        <pc:chgData name="Karen Christianson" userId="d75b8d40-5c43-47a8-9411-6c091582724a" providerId="ADAL" clId="{05426019-580C-481B-8E48-EDC150866179}" dt="2023-01-16T16:23:13.979" v="3858" actId="20577"/>
        <pc:sldMkLst>
          <pc:docMk/>
          <pc:sldMk cId="1368331756" sldId="368"/>
        </pc:sldMkLst>
        <pc:spChg chg="mod">
          <ac:chgData name="Karen Christianson" userId="d75b8d40-5c43-47a8-9411-6c091582724a" providerId="ADAL" clId="{05426019-580C-481B-8E48-EDC150866179}" dt="2023-01-16T16:23:13.979" v="3858" actId="20577"/>
          <ac:spMkLst>
            <pc:docMk/>
            <pc:sldMk cId="1368331756" sldId="368"/>
            <ac:spMk id="3" creationId="{00000000-0000-0000-0000-000000000000}"/>
          </ac:spMkLst>
        </pc:spChg>
      </pc:sldChg>
      <pc:sldChg chg="modSp mod">
        <pc:chgData name="Karen Christianson" userId="d75b8d40-5c43-47a8-9411-6c091582724a" providerId="ADAL" clId="{05426019-580C-481B-8E48-EDC150866179}" dt="2023-01-16T16:23:50.134" v="3866" actId="255"/>
        <pc:sldMkLst>
          <pc:docMk/>
          <pc:sldMk cId="836267949" sldId="369"/>
        </pc:sldMkLst>
        <pc:spChg chg="mod">
          <ac:chgData name="Karen Christianson" userId="d75b8d40-5c43-47a8-9411-6c091582724a" providerId="ADAL" clId="{05426019-580C-481B-8E48-EDC150866179}" dt="2023-01-16T16:23:50.134" v="3866" actId="255"/>
          <ac:spMkLst>
            <pc:docMk/>
            <pc:sldMk cId="836267949" sldId="369"/>
            <ac:spMk id="3" creationId="{00000000-0000-0000-0000-000000000000}"/>
          </ac:spMkLst>
        </pc:spChg>
      </pc:sldChg>
      <pc:sldChg chg="modSp mod modNotesTx">
        <pc:chgData name="Karen Christianson" userId="d75b8d40-5c43-47a8-9411-6c091582724a" providerId="ADAL" clId="{05426019-580C-481B-8E48-EDC150866179}" dt="2023-01-16T16:24:24.112" v="3867" actId="20577"/>
        <pc:sldMkLst>
          <pc:docMk/>
          <pc:sldMk cId="1187190264" sldId="370"/>
        </pc:sldMkLst>
        <pc:spChg chg="mod">
          <ac:chgData name="Karen Christianson" userId="d75b8d40-5c43-47a8-9411-6c091582724a" providerId="ADAL" clId="{05426019-580C-481B-8E48-EDC150866179}" dt="2023-01-15T17:12:41.404" v="747" actId="14100"/>
          <ac:spMkLst>
            <pc:docMk/>
            <pc:sldMk cId="1187190264" sldId="370"/>
            <ac:spMk id="3" creationId="{00000000-0000-0000-0000-000000000000}"/>
          </ac:spMkLst>
        </pc:spChg>
      </pc:sldChg>
      <pc:sldChg chg="modSp del mod">
        <pc:chgData name="Karen Christianson" userId="d75b8d40-5c43-47a8-9411-6c091582724a" providerId="ADAL" clId="{05426019-580C-481B-8E48-EDC150866179}" dt="2023-01-16T16:41:46.421" v="3915" actId="2696"/>
        <pc:sldMkLst>
          <pc:docMk/>
          <pc:sldMk cId="2567178969" sldId="372"/>
        </pc:sldMkLst>
        <pc:spChg chg="mod">
          <ac:chgData name="Karen Christianson" userId="d75b8d40-5c43-47a8-9411-6c091582724a" providerId="ADAL" clId="{05426019-580C-481B-8E48-EDC150866179}" dt="2023-01-15T17:17:10.980" v="846" actId="20577"/>
          <ac:spMkLst>
            <pc:docMk/>
            <pc:sldMk cId="2567178969" sldId="372"/>
            <ac:spMk id="3" creationId="{00000000-0000-0000-0000-000000000000}"/>
          </ac:spMkLst>
        </pc:spChg>
      </pc:sldChg>
      <pc:sldChg chg="modSp mod">
        <pc:chgData name="Karen Christianson" userId="d75b8d40-5c43-47a8-9411-6c091582724a" providerId="ADAL" clId="{05426019-580C-481B-8E48-EDC150866179}" dt="2023-01-16T16:46:51.712" v="3961" actId="20577"/>
        <pc:sldMkLst>
          <pc:docMk/>
          <pc:sldMk cId="1863414314" sldId="373"/>
        </pc:sldMkLst>
        <pc:spChg chg="mod">
          <ac:chgData name="Karen Christianson" userId="d75b8d40-5c43-47a8-9411-6c091582724a" providerId="ADAL" clId="{05426019-580C-481B-8E48-EDC150866179}" dt="2023-01-16T16:46:51.712" v="3961" actId="20577"/>
          <ac:spMkLst>
            <pc:docMk/>
            <pc:sldMk cId="1863414314" sldId="373"/>
            <ac:spMk id="3" creationId="{00000000-0000-0000-0000-000000000000}"/>
          </ac:spMkLst>
        </pc:spChg>
      </pc:sldChg>
      <pc:sldChg chg="modSp del mod">
        <pc:chgData name="Karen Christianson" userId="d75b8d40-5c43-47a8-9411-6c091582724a" providerId="ADAL" clId="{05426019-580C-481B-8E48-EDC150866179}" dt="2023-01-16T16:18:38.474" v="3842" actId="2696"/>
        <pc:sldMkLst>
          <pc:docMk/>
          <pc:sldMk cId="2893527713" sldId="374"/>
        </pc:sldMkLst>
        <pc:spChg chg="mod">
          <ac:chgData name="Karen Christianson" userId="d75b8d40-5c43-47a8-9411-6c091582724a" providerId="ADAL" clId="{05426019-580C-481B-8E48-EDC150866179}" dt="2023-01-16T16:17:53.395" v="3841" actId="27636"/>
          <ac:spMkLst>
            <pc:docMk/>
            <pc:sldMk cId="2893527713" sldId="374"/>
            <ac:spMk id="3" creationId="{00000000-0000-0000-0000-000000000000}"/>
          </ac:spMkLst>
        </pc:spChg>
      </pc:sldChg>
      <pc:sldChg chg="modSp del mod modNotesTx">
        <pc:chgData name="Karen Christianson" userId="d75b8d40-5c43-47a8-9411-6c091582724a" providerId="ADAL" clId="{05426019-580C-481B-8E48-EDC150866179}" dt="2023-01-16T16:18:48.111" v="3843" actId="2696"/>
        <pc:sldMkLst>
          <pc:docMk/>
          <pc:sldMk cId="2852714838" sldId="375"/>
        </pc:sldMkLst>
        <pc:spChg chg="mod">
          <ac:chgData name="Karen Christianson" userId="d75b8d40-5c43-47a8-9411-6c091582724a" providerId="ADAL" clId="{05426019-580C-481B-8E48-EDC150866179}" dt="2023-01-15T16:07:02.920" v="242" actId="27636"/>
          <ac:spMkLst>
            <pc:docMk/>
            <pc:sldMk cId="2852714838" sldId="375"/>
            <ac:spMk id="3" creationId="{00000000-0000-0000-0000-000000000000}"/>
          </ac:spMkLst>
        </pc:spChg>
      </pc:sldChg>
      <pc:sldChg chg="modSp mod">
        <pc:chgData name="Karen Christianson" userId="d75b8d40-5c43-47a8-9411-6c091582724a" providerId="ADAL" clId="{05426019-580C-481B-8E48-EDC150866179}" dt="2023-01-16T16:20:18.846" v="3845" actId="27636"/>
        <pc:sldMkLst>
          <pc:docMk/>
          <pc:sldMk cId="475746710" sldId="377"/>
        </pc:sldMkLst>
        <pc:spChg chg="mod">
          <ac:chgData name="Karen Christianson" userId="d75b8d40-5c43-47a8-9411-6c091582724a" providerId="ADAL" clId="{05426019-580C-481B-8E48-EDC150866179}" dt="2023-01-16T16:20:18.846" v="3845" actId="27636"/>
          <ac:spMkLst>
            <pc:docMk/>
            <pc:sldMk cId="475746710" sldId="377"/>
            <ac:spMk id="3" creationId="{00000000-0000-0000-0000-000000000000}"/>
          </ac:spMkLst>
        </pc:spChg>
      </pc:sldChg>
      <pc:sldChg chg="modSp mod">
        <pc:chgData name="Karen Christianson" userId="d75b8d40-5c43-47a8-9411-6c091582724a" providerId="ADAL" clId="{05426019-580C-481B-8E48-EDC150866179}" dt="2023-01-16T16:48:29.014" v="3995" actId="14100"/>
        <pc:sldMkLst>
          <pc:docMk/>
          <pc:sldMk cId="2338686728" sldId="379"/>
        </pc:sldMkLst>
        <pc:spChg chg="mod">
          <ac:chgData name="Karen Christianson" userId="d75b8d40-5c43-47a8-9411-6c091582724a" providerId="ADAL" clId="{05426019-580C-481B-8E48-EDC150866179}" dt="2023-01-16T16:48:29.014" v="3995" actId="14100"/>
          <ac:spMkLst>
            <pc:docMk/>
            <pc:sldMk cId="2338686728" sldId="379"/>
            <ac:spMk id="3" creationId="{00000000-0000-0000-0000-000000000000}"/>
          </ac:spMkLst>
        </pc:spChg>
      </pc:sldChg>
      <pc:sldChg chg="modSp mod">
        <pc:chgData name="Karen Christianson" userId="d75b8d40-5c43-47a8-9411-6c091582724a" providerId="ADAL" clId="{05426019-580C-481B-8E48-EDC150866179}" dt="2023-01-16T16:54:31.680" v="4112" actId="20577"/>
        <pc:sldMkLst>
          <pc:docMk/>
          <pc:sldMk cId="3592666682" sldId="380"/>
        </pc:sldMkLst>
        <pc:spChg chg="mod">
          <ac:chgData name="Karen Christianson" userId="d75b8d40-5c43-47a8-9411-6c091582724a" providerId="ADAL" clId="{05426019-580C-481B-8E48-EDC150866179}" dt="2023-01-16T16:54:31.680" v="4112" actId="20577"/>
          <ac:spMkLst>
            <pc:docMk/>
            <pc:sldMk cId="3592666682" sldId="380"/>
            <ac:spMk id="3" creationId="{00000000-0000-0000-0000-000000000000}"/>
          </ac:spMkLst>
        </pc:spChg>
      </pc:sldChg>
      <pc:sldChg chg="modSp mod modNotesTx">
        <pc:chgData name="Karen Christianson" userId="d75b8d40-5c43-47a8-9411-6c091582724a" providerId="ADAL" clId="{05426019-580C-481B-8E48-EDC150866179}" dt="2023-01-16T17:12:38.186" v="4219" actId="20577"/>
        <pc:sldMkLst>
          <pc:docMk/>
          <pc:sldMk cId="2485791069" sldId="381"/>
        </pc:sldMkLst>
        <pc:spChg chg="mod">
          <ac:chgData name="Karen Christianson" userId="d75b8d40-5c43-47a8-9411-6c091582724a" providerId="ADAL" clId="{05426019-580C-481B-8E48-EDC150866179}" dt="2023-01-16T16:49:56.022" v="4032" actId="20577"/>
          <ac:spMkLst>
            <pc:docMk/>
            <pc:sldMk cId="2485791069" sldId="381"/>
            <ac:spMk id="3" creationId="{00000000-0000-0000-0000-000000000000}"/>
          </ac:spMkLst>
        </pc:spChg>
      </pc:sldChg>
      <pc:sldChg chg="modSp mod">
        <pc:chgData name="Karen Christianson" userId="d75b8d40-5c43-47a8-9411-6c091582724a" providerId="ADAL" clId="{05426019-580C-481B-8E48-EDC150866179}" dt="2023-01-16T16:25:00.550" v="3868" actId="948"/>
        <pc:sldMkLst>
          <pc:docMk/>
          <pc:sldMk cId="1929873429" sldId="382"/>
        </pc:sldMkLst>
        <pc:spChg chg="mod">
          <ac:chgData name="Karen Christianson" userId="d75b8d40-5c43-47a8-9411-6c091582724a" providerId="ADAL" clId="{05426019-580C-481B-8E48-EDC150866179}" dt="2023-01-16T16:25:00.550" v="3868" actId="948"/>
          <ac:spMkLst>
            <pc:docMk/>
            <pc:sldMk cId="1929873429" sldId="382"/>
            <ac:spMk id="3" creationId="{00000000-0000-0000-0000-000000000000}"/>
          </ac:spMkLst>
        </pc:spChg>
      </pc:sldChg>
      <pc:sldChg chg="modSp del mod">
        <pc:chgData name="Karen Christianson" userId="d75b8d40-5c43-47a8-9411-6c091582724a" providerId="ADAL" clId="{05426019-580C-481B-8E48-EDC150866179}" dt="2023-01-15T17:10:30.490" v="668" actId="2696"/>
        <pc:sldMkLst>
          <pc:docMk/>
          <pc:sldMk cId="2239125275" sldId="383"/>
        </pc:sldMkLst>
        <pc:spChg chg="mod">
          <ac:chgData name="Karen Christianson" userId="d75b8d40-5c43-47a8-9411-6c091582724a" providerId="ADAL" clId="{05426019-580C-481B-8E48-EDC150866179}" dt="2023-01-15T16:12:55.528" v="498" actId="20577"/>
          <ac:spMkLst>
            <pc:docMk/>
            <pc:sldMk cId="2239125275" sldId="383"/>
            <ac:spMk id="3" creationId="{00000000-0000-0000-0000-000000000000}"/>
          </ac:spMkLst>
        </pc:spChg>
      </pc:sldChg>
      <pc:sldChg chg="modSp del mod">
        <pc:chgData name="Karen Christianson" userId="d75b8d40-5c43-47a8-9411-6c091582724a" providerId="ADAL" clId="{05426019-580C-481B-8E48-EDC150866179}" dt="2023-01-16T16:40:57.752" v="3914" actId="2696"/>
        <pc:sldMkLst>
          <pc:docMk/>
          <pc:sldMk cId="26004866" sldId="385"/>
        </pc:sldMkLst>
        <pc:spChg chg="mod">
          <ac:chgData name="Karen Christianson" userId="d75b8d40-5c43-47a8-9411-6c091582724a" providerId="ADAL" clId="{05426019-580C-481B-8E48-EDC150866179}" dt="2023-01-15T16:13:21.284" v="506" actId="20577"/>
          <ac:spMkLst>
            <pc:docMk/>
            <pc:sldMk cId="26004866" sldId="385"/>
            <ac:spMk id="3" creationId="{00000000-0000-0000-0000-000000000000}"/>
          </ac:spMkLst>
        </pc:spChg>
      </pc:sldChg>
      <pc:sldChg chg="modSp mod">
        <pc:chgData name="Karen Christianson" userId="d75b8d40-5c43-47a8-9411-6c091582724a" providerId="ADAL" clId="{05426019-580C-481B-8E48-EDC150866179}" dt="2023-01-15T16:14:03.063" v="516" actId="20577"/>
        <pc:sldMkLst>
          <pc:docMk/>
          <pc:sldMk cId="2632577322" sldId="387"/>
        </pc:sldMkLst>
        <pc:spChg chg="mod">
          <ac:chgData name="Karen Christianson" userId="d75b8d40-5c43-47a8-9411-6c091582724a" providerId="ADAL" clId="{05426019-580C-481B-8E48-EDC150866179}" dt="2023-01-15T16:14:03.063" v="516" actId="20577"/>
          <ac:spMkLst>
            <pc:docMk/>
            <pc:sldMk cId="2632577322" sldId="387"/>
            <ac:spMk id="3" creationId="{00000000-0000-0000-0000-000000000000}"/>
          </ac:spMkLst>
        </pc:spChg>
      </pc:sldChg>
      <pc:sldChg chg="modSp del mod">
        <pc:chgData name="Karen Christianson" userId="d75b8d40-5c43-47a8-9411-6c091582724a" providerId="ADAL" clId="{05426019-580C-481B-8E48-EDC150866179}" dt="2023-01-16T16:41:58.267" v="3916" actId="2696"/>
        <pc:sldMkLst>
          <pc:docMk/>
          <pc:sldMk cId="2249938425" sldId="388"/>
        </pc:sldMkLst>
        <pc:spChg chg="mod">
          <ac:chgData name="Karen Christianson" userId="d75b8d40-5c43-47a8-9411-6c091582724a" providerId="ADAL" clId="{05426019-580C-481B-8E48-EDC150866179}" dt="2023-01-15T16:16:08.150" v="593" actId="20577"/>
          <ac:spMkLst>
            <pc:docMk/>
            <pc:sldMk cId="2249938425" sldId="388"/>
            <ac:spMk id="3" creationId="{00000000-0000-0000-0000-000000000000}"/>
          </ac:spMkLst>
        </pc:spChg>
      </pc:sldChg>
      <pc:sldChg chg="modSp del mod">
        <pc:chgData name="Karen Christianson" userId="d75b8d40-5c43-47a8-9411-6c091582724a" providerId="ADAL" clId="{05426019-580C-481B-8E48-EDC150866179}" dt="2023-01-16T16:42:20.189" v="3917" actId="2696"/>
        <pc:sldMkLst>
          <pc:docMk/>
          <pc:sldMk cId="1960037606" sldId="389"/>
        </pc:sldMkLst>
        <pc:spChg chg="mod">
          <ac:chgData name="Karen Christianson" userId="d75b8d40-5c43-47a8-9411-6c091582724a" providerId="ADAL" clId="{05426019-580C-481B-8E48-EDC150866179}" dt="2023-01-15T16:16:22.438" v="601" actId="20577"/>
          <ac:spMkLst>
            <pc:docMk/>
            <pc:sldMk cId="1960037606" sldId="389"/>
            <ac:spMk id="3" creationId="{00000000-0000-0000-0000-000000000000}"/>
          </ac:spMkLst>
        </pc:spChg>
      </pc:sldChg>
      <pc:sldChg chg="modSp del mod">
        <pc:chgData name="Karen Christianson" userId="d75b8d40-5c43-47a8-9411-6c091582724a" providerId="ADAL" clId="{05426019-580C-481B-8E48-EDC150866179}" dt="2023-01-16T16:42:27.610" v="3918" actId="2696"/>
        <pc:sldMkLst>
          <pc:docMk/>
          <pc:sldMk cId="1305045707" sldId="390"/>
        </pc:sldMkLst>
        <pc:spChg chg="mod">
          <ac:chgData name="Karen Christianson" userId="d75b8d40-5c43-47a8-9411-6c091582724a" providerId="ADAL" clId="{05426019-580C-481B-8E48-EDC150866179}" dt="2023-01-15T16:16:43.985" v="630" actId="20577"/>
          <ac:spMkLst>
            <pc:docMk/>
            <pc:sldMk cId="1305045707" sldId="390"/>
            <ac:spMk id="3" creationId="{00000000-0000-0000-0000-000000000000}"/>
          </ac:spMkLst>
        </pc:spChg>
      </pc:sldChg>
      <pc:sldChg chg="modSp mod modNotesTx">
        <pc:chgData name="Karen Christianson" userId="d75b8d40-5c43-47a8-9411-6c091582724a" providerId="ADAL" clId="{05426019-580C-481B-8E48-EDC150866179}" dt="2023-01-17T13:35:00.260" v="4350" actId="20577"/>
        <pc:sldMkLst>
          <pc:docMk/>
          <pc:sldMk cId="1590338482" sldId="391"/>
        </pc:sldMkLst>
        <pc:spChg chg="mod">
          <ac:chgData name="Karen Christianson" userId="d75b8d40-5c43-47a8-9411-6c091582724a" providerId="ADAL" clId="{05426019-580C-481B-8E48-EDC150866179}" dt="2023-01-15T16:17:11.737" v="631" actId="20577"/>
          <ac:spMkLst>
            <pc:docMk/>
            <pc:sldMk cId="1590338482" sldId="391"/>
            <ac:spMk id="3" creationId="{00000000-0000-0000-0000-000000000000}"/>
          </ac:spMkLst>
        </pc:spChg>
      </pc:sldChg>
      <pc:sldChg chg="modSp mod">
        <pc:chgData name="Karen Christianson" userId="d75b8d40-5c43-47a8-9411-6c091582724a" providerId="ADAL" clId="{05426019-580C-481B-8E48-EDC150866179}" dt="2023-01-15T16:17:34.501" v="639" actId="20577"/>
        <pc:sldMkLst>
          <pc:docMk/>
          <pc:sldMk cId="838062830" sldId="393"/>
        </pc:sldMkLst>
        <pc:spChg chg="mod">
          <ac:chgData name="Karen Christianson" userId="d75b8d40-5c43-47a8-9411-6c091582724a" providerId="ADAL" clId="{05426019-580C-481B-8E48-EDC150866179}" dt="2023-01-15T16:17:34.501" v="639" actId="20577"/>
          <ac:spMkLst>
            <pc:docMk/>
            <pc:sldMk cId="838062830" sldId="393"/>
            <ac:spMk id="3" creationId="{00000000-0000-0000-0000-000000000000}"/>
          </ac:spMkLst>
        </pc:spChg>
      </pc:sldChg>
      <pc:sldChg chg="modSp mod">
        <pc:chgData name="Karen Christianson" userId="d75b8d40-5c43-47a8-9411-6c091582724a" providerId="ADAL" clId="{05426019-580C-481B-8E48-EDC150866179}" dt="2023-01-16T16:40:21.509" v="3913" actId="255"/>
        <pc:sldMkLst>
          <pc:docMk/>
          <pc:sldMk cId="3637428155" sldId="395"/>
        </pc:sldMkLst>
        <pc:spChg chg="mod">
          <ac:chgData name="Karen Christianson" userId="d75b8d40-5c43-47a8-9411-6c091582724a" providerId="ADAL" clId="{05426019-580C-481B-8E48-EDC150866179}" dt="2023-01-16T16:40:21.509" v="3913" actId="255"/>
          <ac:spMkLst>
            <pc:docMk/>
            <pc:sldMk cId="3637428155" sldId="395"/>
            <ac:spMk id="3" creationId="{00000000-0000-0000-0000-000000000000}"/>
          </ac:spMkLst>
        </pc:spChg>
      </pc:sldChg>
      <pc:sldChg chg="modSp mod">
        <pc:chgData name="Karen Christianson" userId="d75b8d40-5c43-47a8-9411-6c091582724a" providerId="ADAL" clId="{05426019-580C-481B-8E48-EDC150866179}" dt="2023-01-16T16:53:22.902" v="4098" actId="20577"/>
        <pc:sldMkLst>
          <pc:docMk/>
          <pc:sldMk cId="231086073" sldId="398"/>
        </pc:sldMkLst>
        <pc:spChg chg="mod">
          <ac:chgData name="Karen Christianson" userId="d75b8d40-5c43-47a8-9411-6c091582724a" providerId="ADAL" clId="{05426019-580C-481B-8E48-EDC150866179}" dt="2023-01-16T16:53:22.902" v="4098" actId="20577"/>
          <ac:spMkLst>
            <pc:docMk/>
            <pc:sldMk cId="231086073" sldId="398"/>
            <ac:spMk id="3" creationId="{00000000-0000-0000-0000-000000000000}"/>
          </ac:spMkLst>
        </pc:spChg>
      </pc:sldChg>
      <pc:sldChg chg="modSp mod">
        <pc:chgData name="Karen Christianson" userId="d75b8d40-5c43-47a8-9411-6c091582724a" providerId="ADAL" clId="{05426019-580C-481B-8E48-EDC150866179}" dt="2023-01-15T16:18:05.320" v="642" actId="20577"/>
        <pc:sldMkLst>
          <pc:docMk/>
          <pc:sldMk cId="49063693" sldId="399"/>
        </pc:sldMkLst>
        <pc:spChg chg="mod">
          <ac:chgData name="Karen Christianson" userId="d75b8d40-5c43-47a8-9411-6c091582724a" providerId="ADAL" clId="{05426019-580C-481B-8E48-EDC150866179}" dt="2023-01-15T16:18:05.320" v="642" actId="20577"/>
          <ac:spMkLst>
            <pc:docMk/>
            <pc:sldMk cId="49063693" sldId="399"/>
            <ac:spMk id="3" creationId="{00000000-0000-0000-0000-000000000000}"/>
          </ac:spMkLst>
        </pc:spChg>
      </pc:sldChg>
      <pc:sldChg chg="modSp mod">
        <pc:chgData name="Karen Christianson" userId="d75b8d40-5c43-47a8-9411-6c091582724a" providerId="ADAL" clId="{05426019-580C-481B-8E48-EDC150866179}" dt="2023-01-16T16:48:01.269" v="3994" actId="14100"/>
        <pc:sldMkLst>
          <pc:docMk/>
          <pc:sldMk cId="1377274278" sldId="401"/>
        </pc:sldMkLst>
        <pc:spChg chg="mod">
          <ac:chgData name="Karen Christianson" userId="d75b8d40-5c43-47a8-9411-6c091582724a" providerId="ADAL" clId="{05426019-580C-481B-8E48-EDC150866179}" dt="2023-01-16T16:48:01.269" v="3994" actId="14100"/>
          <ac:spMkLst>
            <pc:docMk/>
            <pc:sldMk cId="1377274278" sldId="401"/>
            <ac:spMk id="3" creationId="{00000000-0000-0000-0000-000000000000}"/>
          </ac:spMkLst>
        </pc:spChg>
      </pc:sldChg>
      <pc:sldChg chg="modSp mod">
        <pc:chgData name="Karen Christianson" userId="d75b8d40-5c43-47a8-9411-6c091582724a" providerId="ADAL" clId="{05426019-580C-481B-8E48-EDC150866179}" dt="2023-01-15T16:12:20.332" v="496" actId="20577"/>
        <pc:sldMkLst>
          <pc:docMk/>
          <pc:sldMk cId="303953175" sldId="402"/>
        </pc:sldMkLst>
        <pc:spChg chg="mod">
          <ac:chgData name="Karen Christianson" userId="d75b8d40-5c43-47a8-9411-6c091582724a" providerId="ADAL" clId="{05426019-580C-481B-8E48-EDC150866179}" dt="2023-01-15T16:12:20.332" v="496" actId="20577"/>
          <ac:spMkLst>
            <pc:docMk/>
            <pc:sldMk cId="303953175" sldId="402"/>
            <ac:spMk id="3" creationId="{00000000-0000-0000-0000-000000000000}"/>
          </ac:spMkLst>
        </pc:spChg>
      </pc:sldChg>
      <pc:sldChg chg="modSp add mod">
        <pc:chgData name="Karen Christianson" userId="d75b8d40-5c43-47a8-9411-6c091582724a" providerId="ADAL" clId="{05426019-580C-481B-8E48-EDC150866179}" dt="2023-01-16T17:14:34.994" v="4224" actId="1076"/>
        <pc:sldMkLst>
          <pc:docMk/>
          <pc:sldMk cId="1176636232" sldId="403"/>
        </pc:sldMkLst>
        <pc:spChg chg="mod">
          <ac:chgData name="Karen Christianson" userId="d75b8d40-5c43-47a8-9411-6c091582724a" providerId="ADAL" clId="{05426019-580C-481B-8E48-EDC150866179}" dt="2023-01-15T16:57:53.804" v="647"/>
          <ac:spMkLst>
            <pc:docMk/>
            <pc:sldMk cId="1176636232" sldId="403"/>
            <ac:spMk id="2" creationId="{00000000-0000-0000-0000-000000000000}"/>
          </ac:spMkLst>
        </pc:spChg>
        <pc:spChg chg="mod">
          <ac:chgData name="Karen Christianson" userId="d75b8d40-5c43-47a8-9411-6c091582724a" providerId="ADAL" clId="{05426019-580C-481B-8E48-EDC150866179}" dt="2023-01-16T17:14:26.261" v="4223" actId="27636"/>
          <ac:spMkLst>
            <pc:docMk/>
            <pc:sldMk cId="1176636232" sldId="403"/>
            <ac:spMk id="3" creationId="{00000000-0000-0000-0000-000000000000}"/>
          </ac:spMkLst>
        </pc:spChg>
        <pc:picChg chg="mod">
          <ac:chgData name="Karen Christianson" userId="d75b8d40-5c43-47a8-9411-6c091582724a" providerId="ADAL" clId="{05426019-580C-481B-8E48-EDC150866179}" dt="2023-01-16T17:14:34.994" v="4224" actId="1076"/>
          <ac:picMkLst>
            <pc:docMk/>
            <pc:sldMk cId="1176636232" sldId="403"/>
            <ac:picMk id="4" creationId="{00000000-0000-0000-0000-000000000000}"/>
          </ac:picMkLst>
        </pc:picChg>
      </pc:sldChg>
      <pc:sldChg chg="modSp add mod">
        <pc:chgData name="Karen Christianson" userId="d75b8d40-5c43-47a8-9411-6c091582724a" providerId="ADAL" clId="{05426019-580C-481B-8E48-EDC150866179}" dt="2023-01-16T17:15:20.065" v="4229" actId="14100"/>
        <pc:sldMkLst>
          <pc:docMk/>
          <pc:sldMk cId="1572261722" sldId="404"/>
        </pc:sldMkLst>
        <pc:spChg chg="mod">
          <ac:chgData name="Karen Christianson" userId="d75b8d40-5c43-47a8-9411-6c091582724a" providerId="ADAL" clId="{05426019-580C-481B-8E48-EDC150866179}" dt="2023-01-16T17:15:15.359" v="4228" actId="14100"/>
          <ac:spMkLst>
            <pc:docMk/>
            <pc:sldMk cId="1572261722" sldId="404"/>
            <ac:spMk id="2" creationId="{00000000-0000-0000-0000-000000000000}"/>
          </ac:spMkLst>
        </pc:spChg>
        <pc:spChg chg="mod">
          <ac:chgData name="Karen Christianson" userId="d75b8d40-5c43-47a8-9411-6c091582724a" providerId="ADAL" clId="{05426019-580C-481B-8E48-EDC150866179}" dt="2023-01-16T17:15:20.065" v="4229" actId="14100"/>
          <ac:spMkLst>
            <pc:docMk/>
            <pc:sldMk cId="1572261722" sldId="404"/>
            <ac:spMk id="3" creationId="{00000000-0000-0000-0000-000000000000}"/>
          </ac:spMkLst>
        </pc:spChg>
        <pc:picChg chg="mod">
          <ac:chgData name="Karen Christianson" userId="d75b8d40-5c43-47a8-9411-6c091582724a" providerId="ADAL" clId="{05426019-580C-481B-8E48-EDC150866179}" dt="2023-01-16T17:14:48.647" v="4225" actId="1076"/>
          <ac:picMkLst>
            <pc:docMk/>
            <pc:sldMk cId="1572261722" sldId="404"/>
            <ac:picMk id="4" creationId="{00000000-0000-0000-0000-000000000000}"/>
          </ac:picMkLst>
        </pc:picChg>
      </pc:sldChg>
      <pc:sldChg chg="modSp add mod">
        <pc:chgData name="Karen Christianson" userId="d75b8d40-5c43-47a8-9411-6c091582724a" providerId="ADAL" clId="{05426019-580C-481B-8E48-EDC150866179}" dt="2023-01-16T23:55:52.764" v="4232" actId="27636"/>
        <pc:sldMkLst>
          <pc:docMk/>
          <pc:sldMk cId="533488154" sldId="405"/>
        </pc:sldMkLst>
        <pc:spChg chg="mod">
          <ac:chgData name="Karen Christianson" userId="d75b8d40-5c43-47a8-9411-6c091582724a" providerId="ADAL" clId="{05426019-580C-481B-8E48-EDC150866179}" dt="2023-01-15T16:58:57.511" v="655" actId="20577"/>
          <ac:spMkLst>
            <pc:docMk/>
            <pc:sldMk cId="533488154" sldId="405"/>
            <ac:spMk id="2" creationId="{00000000-0000-0000-0000-000000000000}"/>
          </ac:spMkLst>
        </pc:spChg>
        <pc:spChg chg="mod">
          <ac:chgData name="Karen Christianson" userId="d75b8d40-5c43-47a8-9411-6c091582724a" providerId="ADAL" clId="{05426019-580C-481B-8E48-EDC150866179}" dt="2023-01-16T23:55:52.764" v="4232" actId="27636"/>
          <ac:spMkLst>
            <pc:docMk/>
            <pc:sldMk cId="533488154" sldId="405"/>
            <ac:spMk id="3" creationId="{00000000-0000-0000-0000-000000000000}"/>
          </ac:spMkLst>
        </pc:spChg>
      </pc:sldChg>
      <pc:sldChg chg="modSp add mod ord modNotesTx">
        <pc:chgData name="Karen Christianson" userId="d75b8d40-5c43-47a8-9411-6c091582724a" providerId="ADAL" clId="{05426019-580C-481B-8E48-EDC150866179}" dt="2023-01-16T16:06:03.070" v="3685" actId="113"/>
        <pc:sldMkLst>
          <pc:docMk/>
          <pc:sldMk cId="3221368755" sldId="406"/>
        </pc:sldMkLst>
        <pc:spChg chg="mod">
          <ac:chgData name="Karen Christianson" userId="d75b8d40-5c43-47a8-9411-6c091582724a" providerId="ADAL" clId="{05426019-580C-481B-8E48-EDC150866179}" dt="2023-01-16T14:38:14.509" v="856" actId="20577"/>
          <ac:spMkLst>
            <pc:docMk/>
            <pc:sldMk cId="3221368755" sldId="406"/>
            <ac:spMk id="3" creationId="{520F065E-8FCD-45FC-8232-C1EA8DBD4467}"/>
          </ac:spMkLst>
        </pc:spChg>
      </pc:sldChg>
      <pc:sldChg chg="modSp add mod">
        <pc:chgData name="Karen Christianson" userId="d75b8d40-5c43-47a8-9411-6c091582724a" providerId="ADAL" clId="{05426019-580C-481B-8E48-EDC150866179}" dt="2023-01-16T16:47:41.735" v="3993" actId="20577"/>
        <pc:sldMkLst>
          <pc:docMk/>
          <pc:sldMk cId="311899664" sldId="407"/>
        </pc:sldMkLst>
        <pc:spChg chg="mod">
          <ac:chgData name="Karen Christianson" userId="d75b8d40-5c43-47a8-9411-6c091582724a" providerId="ADAL" clId="{05426019-580C-481B-8E48-EDC150866179}" dt="2023-01-16T16:47:41.735" v="3993" actId="20577"/>
          <ac:spMkLst>
            <pc:docMk/>
            <pc:sldMk cId="311899664" sldId="407"/>
            <ac:spMk id="3" creationId="{00000000-0000-0000-0000-000000000000}"/>
          </ac:spMkLst>
        </pc:spChg>
      </pc:sldChg>
      <pc:sldChg chg="modSp add mod ord">
        <pc:chgData name="Karen Christianson" userId="d75b8d40-5c43-47a8-9411-6c091582724a" providerId="ADAL" clId="{05426019-580C-481B-8E48-EDC150866179}" dt="2023-01-16T14:40:18.503" v="874" actId="20577"/>
        <pc:sldMkLst>
          <pc:docMk/>
          <pc:sldMk cId="2280198043" sldId="408"/>
        </pc:sldMkLst>
        <pc:spChg chg="mod">
          <ac:chgData name="Karen Christianson" userId="d75b8d40-5c43-47a8-9411-6c091582724a" providerId="ADAL" clId="{05426019-580C-481B-8E48-EDC150866179}" dt="2023-01-16T14:40:18.503" v="874" actId="20577"/>
          <ac:spMkLst>
            <pc:docMk/>
            <pc:sldMk cId="2280198043" sldId="408"/>
            <ac:spMk id="3" creationId="{520F065E-8FCD-45FC-8232-C1EA8DBD4467}"/>
          </ac:spMkLst>
        </pc:spChg>
      </pc:sldChg>
      <pc:sldChg chg="modSp add mod">
        <pc:chgData name="Karen Christianson" userId="d75b8d40-5c43-47a8-9411-6c091582724a" providerId="ADAL" clId="{05426019-580C-481B-8E48-EDC150866179}" dt="2023-01-16T17:11:44.157" v="4218" actId="948"/>
        <pc:sldMkLst>
          <pc:docMk/>
          <pc:sldMk cId="778579146" sldId="409"/>
        </pc:sldMkLst>
        <pc:spChg chg="mod">
          <ac:chgData name="Karen Christianson" userId="d75b8d40-5c43-47a8-9411-6c091582724a" providerId="ADAL" clId="{05426019-580C-481B-8E48-EDC150866179}" dt="2023-01-16T17:11:44.157" v="4218" actId="948"/>
          <ac:spMkLst>
            <pc:docMk/>
            <pc:sldMk cId="778579146" sldId="409"/>
            <ac:spMk id="3" creationId="{00000000-0000-0000-0000-000000000000}"/>
          </ac:spMkLst>
        </pc:spChg>
      </pc:sldChg>
      <pc:sldChg chg="modSp add mod ord">
        <pc:chgData name="Karen Christianson" userId="d75b8d40-5c43-47a8-9411-6c091582724a" providerId="ADAL" clId="{05426019-580C-481B-8E48-EDC150866179}" dt="2023-01-16T17:03:27.917" v="4119" actId="27636"/>
        <pc:sldMkLst>
          <pc:docMk/>
          <pc:sldMk cId="1749028305" sldId="410"/>
        </pc:sldMkLst>
        <pc:spChg chg="mod">
          <ac:chgData name="Karen Christianson" userId="d75b8d40-5c43-47a8-9411-6c091582724a" providerId="ADAL" clId="{05426019-580C-481B-8E48-EDC150866179}" dt="2023-01-16T17:03:27.917" v="4119" actId="27636"/>
          <ac:spMkLst>
            <pc:docMk/>
            <pc:sldMk cId="1749028305" sldId="410"/>
            <ac:spMk id="3" creationId="{00000000-0000-0000-0000-000000000000}"/>
          </ac:spMkLst>
        </pc:spChg>
      </pc:sldChg>
      <pc:sldChg chg="modSp add mod">
        <pc:chgData name="Karen Christianson" userId="d75b8d40-5c43-47a8-9411-6c091582724a" providerId="ADAL" clId="{05426019-580C-481B-8E48-EDC150866179}" dt="2023-01-16T17:03:42.957" v="4120" actId="255"/>
        <pc:sldMkLst>
          <pc:docMk/>
          <pc:sldMk cId="3295590786" sldId="411"/>
        </pc:sldMkLst>
        <pc:spChg chg="mod">
          <ac:chgData name="Karen Christianson" userId="d75b8d40-5c43-47a8-9411-6c091582724a" providerId="ADAL" clId="{05426019-580C-481B-8E48-EDC150866179}" dt="2023-01-16T17:03:42.957" v="4120" actId="255"/>
          <ac:spMkLst>
            <pc:docMk/>
            <pc:sldMk cId="3295590786" sldId="411"/>
            <ac:spMk id="3" creationId="{00000000-0000-0000-0000-000000000000}"/>
          </ac:spMkLst>
        </pc:spChg>
      </pc:sldChg>
      <pc:sldChg chg="modSp add mod">
        <pc:chgData name="Karen Christianson" userId="d75b8d40-5c43-47a8-9411-6c091582724a" providerId="ADAL" clId="{05426019-580C-481B-8E48-EDC150866179}" dt="2023-01-16T17:04:08.101" v="4125" actId="948"/>
        <pc:sldMkLst>
          <pc:docMk/>
          <pc:sldMk cId="1034314426" sldId="412"/>
        </pc:sldMkLst>
        <pc:spChg chg="mod">
          <ac:chgData name="Karen Christianson" userId="d75b8d40-5c43-47a8-9411-6c091582724a" providerId="ADAL" clId="{05426019-580C-481B-8E48-EDC150866179}" dt="2023-01-16T17:04:08.101" v="4125" actId="948"/>
          <ac:spMkLst>
            <pc:docMk/>
            <pc:sldMk cId="1034314426" sldId="412"/>
            <ac:spMk id="3" creationId="{00000000-0000-0000-0000-000000000000}"/>
          </ac:spMkLst>
        </pc:spChg>
      </pc:sldChg>
      <pc:sldChg chg="modSp add mod">
        <pc:chgData name="Karen Christianson" userId="d75b8d40-5c43-47a8-9411-6c091582724a" providerId="ADAL" clId="{05426019-580C-481B-8E48-EDC150866179}" dt="2023-01-16T17:04:25.486" v="4128" actId="948"/>
        <pc:sldMkLst>
          <pc:docMk/>
          <pc:sldMk cId="2424398922" sldId="413"/>
        </pc:sldMkLst>
        <pc:spChg chg="mod">
          <ac:chgData name="Karen Christianson" userId="d75b8d40-5c43-47a8-9411-6c091582724a" providerId="ADAL" clId="{05426019-580C-481B-8E48-EDC150866179}" dt="2023-01-16T15:04:39.500" v="1334" actId="20577"/>
          <ac:spMkLst>
            <pc:docMk/>
            <pc:sldMk cId="2424398922" sldId="413"/>
            <ac:spMk id="2" creationId="{00000000-0000-0000-0000-000000000000}"/>
          </ac:spMkLst>
        </pc:spChg>
        <pc:spChg chg="mod">
          <ac:chgData name="Karen Christianson" userId="d75b8d40-5c43-47a8-9411-6c091582724a" providerId="ADAL" clId="{05426019-580C-481B-8E48-EDC150866179}" dt="2023-01-16T17:04:25.486" v="4128" actId="948"/>
          <ac:spMkLst>
            <pc:docMk/>
            <pc:sldMk cId="2424398922" sldId="413"/>
            <ac:spMk id="3" creationId="{00000000-0000-0000-0000-000000000000}"/>
          </ac:spMkLst>
        </pc:spChg>
      </pc:sldChg>
      <pc:sldChg chg="modSp add mod">
        <pc:chgData name="Karen Christianson" userId="d75b8d40-5c43-47a8-9411-6c091582724a" providerId="ADAL" clId="{05426019-580C-481B-8E48-EDC150866179}" dt="2023-01-16T17:04:37.169" v="4129" actId="255"/>
        <pc:sldMkLst>
          <pc:docMk/>
          <pc:sldMk cId="2776030323" sldId="414"/>
        </pc:sldMkLst>
        <pc:spChg chg="mod">
          <ac:chgData name="Karen Christianson" userId="d75b8d40-5c43-47a8-9411-6c091582724a" providerId="ADAL" clId="{05426019-580C-481B-8E48-EDC150866179}" dt="2023-01-16T15:05:54.955" v="1349" actId="20577"/>
          <ac:spMkLst>
            <pc:docMk/>
            <pc:sldMk cId="2776030323" sldId="414"/>
            <ac:spMk id="2" creationId="{00000000-0000-0000-0000-000000000000}"/>
          </ac:spMkLst>
        </pc:spChg>
        <pc:spChg chg="mod">
          <ac:chgData name="Karen Christianson" userId="d75b8d40-5c43-47a8-9411-6c091582724a" providerId="ADAL" clId="{05426019-580C-481B-8E48-EDC150866179}" dt="2023-01-16T17:04:37.169" v="4129" actId="255"/>
          <ac:spMkLst>
            <pc:docMk/>
            <pc:sldMk cId="2776030323" sldId="414"/>
            <ac:spMk id="3" creationId="{00000000-0000-0000-0000-000000000000}"/>
          </ac:spMkLst>
        </pc:spChg>
      </pc:sldChg>
      <pc:sldChg chg="modSp add mod">
        <pc:chgData name="Karen Christianson" userId="d75b8d40-5c43-47a8-9411-6c091582724a" providerId="ADAL" clId="{05426019-580C-481B-8E48-EDC150866179}" dt="2023-01-16T17:05:15.093" v="4192" actId="20577"/>
        <pc:sldMkLst>
          <pc:docMk/>
          <pc:sldMk cId="4090614960" sldId="415"/>
        </pc:sldMkLst>
        <pc:spChg chg="mod">
          <ac:chgData name="Karen Christianson" userId="d75b8d40-5c43-47a8-9411-6c091582724a" providerId="ADAL" clId="{05426019-580C-481B-8E48-EDC150866179}" dt="2023-01-16T15:07:29.430" v="1363" actId="20577"/>
          <ac:spMkLst>
            <pc:docMk/>
            <pc:sldMk cId="4090614960" sldId="415"/>
            <ac:spMk id="2" creationId="{00000000-0000-0000-0000-000000000000}"/>
          </ac:spMkLst>
        </pc:spChg>
        <pc:spChg chg="mod">
          <ac:chgData name="Karen Christianson" userId="d75b8d40-5c43-47a8-9411-6c091582724a" providerId="ADAL" clId="{05426019-580C-481B-8E48-EDC150866179}" dt="2023-01-16T17:05:15.093" v="4192" actId="20577"/>
          <ac:spMkLst>
            <pc:docMk/>
            <pc:sldMk cId="4090614960" sldId="415"/>
            <ac:spMk id="3" creationId="{00000000-0000-0000-0000-000000000000}"/>
          </ac:spMkLst>
        </pc:spChg>
      </pc:sldChg>
      <pc:sldChg chg="modSp add mod">
        <pc:chgData name="Karen Christianson" userId="d75b8d40-5c43-47a8-9411-6c091582724a" providerId="ADAL" clId="{05426019-580C-481B-8E48-EDC150866179}" dt="2023-01-16T16:08:37.454" v="3691" actId="1076"/>
        <pc:sldMkLst>
          <pc:docMk/>
          <pc:sldMk cId="798713074" sldId="416"/>
        </pc:sldMkLst>
        <pc:spChg chg="mod">
          <ac:chgData name="Karen Christianson" userId="d75b8d40-5c43-47a8-9411-6c091582724a" providerId="ADAL" clId="{05426019-580C-481B-8E48-EDC150866179}" dt="2023-01-16T15:10:23.975" v="1366"/>
          <ac:spMkLst>
            <pc:docMk/>
            <pc:sldMk cId="798713074" sldId="416"/>
            <ac:spMk id="2" creationId="{00000000-0000-0000-0000-000000000000}"/>
          </ac:spMkLst>
        </pc:spChg>
        <pc:spChg chg="mod">
          <ac:chgData name="Karen Christianson" userId="d75b8d40-5c43-47a8-9411-6c091582724a" providerId="ADAL" clId="{05426019-580C-481B-8E48-EDC150866179}" dt="2023-01-16T16:08:30.446" v="3690" actId="255"/>
          <ac:spMkLst>
            <pc:docMk/>
            <pc:sldMk cId="798713074" sldId="416"/>
            <ac:spMk id="3" creationId="{00000000-0000-0000-0000-000000000000}"/>
          </ac:spMkLst>
        </pc:spChg>
        <pc:picChg chg="mod">
          <ac:chgData name="Karen Christianson" userId="d75b8d40-5c43-47a8-9411-6c091582724a" providerId="ADAL" clId="{05426019-580C-481B-8E48-EDC150866179}" dt="2023-01-16T16:08:37.454" v="3691" actId="1076"/>
          <ac:picMkLst>
            <pc:docMk/>
            <pc:sldMk cId="798713074" sldId="416"/>
            <ac:picMk id="4" creationId="{00000000-0000-0000-0000-000000000000}"/>
          </ac:picMkLst>
        </pc:picChg>
      </pc:sldChg>
      <pc:sldChg chg="addSp delSp add del setBg delDesignElem">
        <pc:chgData name="Karen Christianson" userId="d75b8d40-5c43-47a8-9411-6c091582724a" providerId="ADAL" clId="{05426019-580C-481B-8E48-EDC150866179}" dt="2023-01-15T16:57:29.923" v="645"/>
        <pc:sldMkLst>
          <pc:docMk/>
          <pc:sldMk cId="240190136" sldId="417"/>
        </pc:sldMkLst>
        <pc:spChg chg="add del">
          <ac:chgData name="Karen Christianson" userId="d75b8d40-5c43-47a8-9411-6c091582724a" providerId="ADAL" clId="{05426019-580C-481B-8E48-EDC150866179}" dt="2023-01-15T16:57:29.923" v="645"/>
          <ac:spMkLst>
            <pc:docMk/>
            <pc:sldMk cId="240190136" sldId="417"/>
            <ac:spMk id="13" creationId="{D8386171-E87D-46AB-8718-4CE2A88748BD}"/>
          </ac:spMkLst>
        </pc:spChg>
        <pc:spChg chg="add del">
          <ac:chgData name="Karen Christianson" userId="d75b8d40-5c43-47a8-9411-6c091582724a" providerId="ADAL" clId="{05426019-580C-481B-8E48-EDC150866179}" dt="2023-01-15T16:57:29.923" v="645"/>
          <ac:spMkLst>
            <pc:docMk/>
            <pc:sldMk cId="240190136" sldId="417"/>
            <ac:spMk id="15" creationId="{207CB456-8849-413C-8210-B663779A32E0}"/>
          </ac:spMkLst>
        </pc:spChg>
        <pc:spChg chg="add del">
          <ac:chgData name="Karen Christianson" userId="d75b8d40-5c43-47a8-9411-6c091582724a" providerId="ADAL" clId="{05426019-580C-481B-8E48-EDC150866179}" dt="2023-01-15T16:57:29.923" v="645"/>
          <ac:spMkLst>
            <pc:docMk/>
            <pc:sldMk cId="240190136" sldId="417"/>
            <ac:spMk id="17" creationId="{E513936D-D1EB-4E42-A97F-942BA1F3DFA7}"/>
          </ac:spMkLst>
        </pc:spChg>
      </pc:sldChg>
      <pc:sldChg chg="modSp add mod">
        <pc:chgData name="Karen Christianson" userId="d75b8d40-5c43-47a8-9411-6c091582724a" providerId="ADAL" clId="{05426019-580C-481B-8E48-EDC150866179}" dt="2023-01-16T16:10:29.810" v="3814" actId="27636"/>
        <pc:sldMkLst>
          <pc:docMk/>
          <pc:sldMk cId="2119151102" sldId="417"/>
        </pc:sldMkLst>
        <pc:spChg chg="mod">
          <ac:chgData name="Karen Christianson" userId="d75b8d40-5c43-47a8-9411-6c091582724a" providerId="ADAL" clId="{05426019-580C-481B-8E48-EDC150866179}" dt="2023-01-16T15:11:41.687" v="1389" actId="20577"/>
          <ac:spMkLst>
            <pc:docMk/>
            <pc:sldMk cId="2119151102" sldId="417"/>
            <ac:spMk id="2" creationId="{00000000-0000-0000-0000-000000000000}"/>
          </ac:spMkLst>
        </pc:spChg>
        <pc:spChg chg="mod">
          <ac:chgData name="Karen Christianson" userId="d75b8d40-5c43-47a8-9411-6c091582724a" providerId="ADAL" clId="{05426019-580C-481B-8E48-EDC150866179}" dt="2023-01-16T16:10:29.810" v="3814" actId="27636"/>
          <ac:spMkLst>
            <pc:docMk/>
            <pc:sldMk cId="2119151102" sldId="417"/>
            <ac:spMk id="3" creationId="{00000000-0000-0000-0000-000000000000}"/>
          </ac:spMkLst>
        </pc:spChg>
      </pc:sldChg>
      <pc:sldChg chg="modSp add mod">
        <pc:chgData name="Karen Christianson" userId="d75b8d40-5c43-47a8-9411-6c091582724a" providerId="ADAL" clId="{05426019-580C-481B-8E48-EDC150866179}" dt="2023-01-16T16:12:03.574" v="3822" actId="14100"/>
        <pc:sldMkLst>
          <pc:docMk/>
          <pc:sldMk cId="2826373082" sldId="418"/>
        </pc:sldMkLst>
        <pc:spChg chg="mod">
          <ac:chgData name="Karen Christianson" userId="d75b8d40-5c43-47a8-9411-6c091582724a" providerId="ADAL" clId="{05426019-580C-481B-8E48-EDC150866179}" dt="2023-01-16T16:11:58.499" v="3821" actId="14100"/>
          <ac:spMkLst>
            <pc:docMk/>
            <pc:sldMk cId="2826373082" sldId="418"/>
            <ac:spMk id="2" creationId="{00000000-0000-0000-0000-000000000000}"/>
          </ac:spMkLst>
        </pc:spChg>
        <pc:spChg chg="mod">
          <ac:chgData name="Karen Christianson" userId="d75b8d40-5c43-47a8-9411-6c091582724a" providerId="ADAL" clId="{05426019-580C-481B-8E48-EDC150866179}" dt="2023-01-16T16:12:03.574" v="3822" actId="14100"/>
          <ac:spMkLst>
            <pc:docMk/>
            <pc:sldMk cId="2826373082" sldId="418"/>
            <ac:spMk id="3" creationId="{00000000-0000-0000-0000-000000000000}"/>
          </ac:spMkLst>
        </pc:spChg>
      </pc:sldChg>
      <pc:sldChg chg="modSp add mod">
        <pc:chgData name="Karen Christianson" userId="d75b8d40-5c43-47a8-9411-6c091582724a" providerId="ADAL" clId="{05426019-580C-481B-8E48-EDC150866179}" dt="2023-01-16T16:12:20.626" v="3823" actId="255"/>
        <pc:sldMkLst>
          <pc:docMk/>
          <pc:sldMk cId="4294104198" sldId="419"/>
        </pc:sldMkLst>
        <pc:spChg chg="mod">
          <ac:chgData name="Karen Christianson" userId="d75b8d40-5c43-47a8-9411-6c091582724a" providerId="ADAL" clId="{05426019-580C-481B-8E48-EDC150866179}" dt="2023-01-16T16:12:20.626" v="3823" actId="255"/>
          <ac:spMkLst>
            <pc:docMk/>
            <pc:sldMk cId="4294104198" sldId="419"/>
            <ac:spMk id="3" creationId="{00000000-0000-0000-0000-000000000000}"/>
          </ac:spMkLst>
        </pc:spChg>
      </pc:sldChg>
      <pc:sldChg chg="modSp add mod">
        <pc:chgData name="Karen Christianson" userId="d75b8d40-5c43-47a8-9411-6c091582724a" providerId="ADAL" clId="{05426019-580C-481B-8E48-EDC150866179}" dt="2023-01-16T17:06:09.948" v="4195" actId="14100"/>
        <pc:sldMkLst>
          <pc:docMk/>
          <pc:sldMk cId="1238963679" sldId="420"/>
        </pc:sldMkLst>
        <pc:spChg chg="mod">
          <ac:chgData name="Karen Christianson" userId="d75b8d40-5c43-47a8-9411-6c091582724a" providerId="ADAL" clId="{05426019-580C-481B-8E48-EDC150866179}" dt="2023-01-16T15:15:03.171" v="1412" actId="20577"/>
          <ac:spMkLst>
            <pc:docMk/>
            <pc:sldMk cId="1238963679" sldId="420"/>
            <ac:spMk id="2" creationId="{00000000-0000-0000-0000-000000000000}"/>
          </ac:spMkLst>
        </pc:spChg>
        <pc:spChg chg="mod">
          <ac:chgData name="Karen Christianson" userId="d75b8d40-5c43-47a8-9411-6c091582724a" providerId="ADAL" clId="{05426019-580C-481B-8E48-EDC150866179}" dt="2023-01-16T17:06:09.948" v="4195" actId="14100"/>
          <ac:spMkLst>
            <pc:docMk/>
            <pc:sldMk cId="1238963679" sldId="420"/>
            <ac:spMk id="3" creationId="{00000000-0000-0000-0000-000000000000}"/>
          </ac:spMkLst>
        </pc:spChg>
      </pc:sldChg>
      <pc:sldChg chg="modSp add mod">
        <pc:chgData name="Karen Christianson" userId="d75b8d40-5c43-47a8-9411-6c091582724a" providerId="ADAL" clId="{05426019-580C-481B-8E48-EDC150866179}" dt="2023-01-16T17:07:24.433" v="4204" actId="255"/>
        <pc:sldMkLst>
          <pc:docMk/>
          <pc:sldMk cId="499950308" sldId="421"/>
        </pc:sldMkLst>
        <pc:spChg chg="mod">
          <ac:chgData name="Karen Christianson" userId="d75b8d40-5c43-47a8-9411-6c091582724a" providerId="ADAL" clId="{05426019-580C-481B-8E48-EDC150866179}" dt="2023-01-16T17:06:25.135" v="4197" actId="14100"/>
          <ac:spMkLst>
            <pc:docMk/>
            <pc:sldMk cId="499950308" sldId="421"/>
            <ac:spMk id="2" creationId="{00000000-0000-0000-0000-000000000000}"/>
          </ac:spMkLst>
        </pc:spChg>
        <pc:spChg chg="mod">
          <ac:chgData name="Karen Christianson" userId="d75b8d40-5c43-47a8-9411-6c091582724a" providerId="ADAL" clId="{05426019-580C-481B-8E48-EDC150866179}" dt="2023-01-16T17:07:24.433" v="4204" actId="255"/>
          <ac:spMkLst>
            <pc:docMk/>
            <pc:sldMk cId="499950308" sldId="421"/>
            <ac:spMk id="3" creationId="{00000000-0000-0000-0000-000000000000}"/>
          </ac:spMkLst>
        </pc:spChg>
      </pc:sldChg>
      <pc:sldChg chg="modSp add mod">
        <pc:chgData name="Karen Christianson" userId="d75b8d40-5c43-47a8-9411-6c091582724a" providerId="ADAL" clId="{05426019-580C-481B-8E48-EDC150866179}" dt="2023-01-16T17:08:21.224" v="4208" actId="948"/>
        <pc:sldMkLst>
          <pc:docMk/>
          <pc:sldMk cId="912216173" sldId="422"/>
        </pc:sldMkLst>
        <pc:spChg chg="mod">
          <ac:chgData name="Karen Christianson" userId="d75b8d40-5c43-47a8-9411-6c091582724a" providerId="ADAL" clId="{05426019-580C-481B-8E48-EDC150866179}" dt="2023-01-16T17:07:59.390" v="4206" actId="14100"/>
          <ac:spMkLst>
            <pc:docMk/>
            <pc:sldMk cId="912216173" sldId="422"/>
            <ac:spMk id="2" creationId="{00000000-0000-0000-0000-000000000000}"/>
          </ac:spMkLst>
        </pc:spChg>
        <pc:spChg chg="mod">
          <ac:chgData name="Karen Christianson" userId="d75b8d40-5c43-47a8-9411-6c091582724a" providerId="ADAL" clId="{05426019-580C-481B-8E48-EDC150866179}" dt="2023-01-16T17:08:21.224" v="4208" actId="948"/>
          <ac:spMkLst>
            <pc:docMk/>
            <pc:sldMk cId="912216173" sldId="422"/>
            <ac:spMk id="3" creationId="{00000000-0000-0000-0000-000000000000}"/>
          </ac:spMkLst>
        </pc:spChg>
      </pc:sldChg>
      <pc:sldChg chg="modSp add mod">
        <pc:chgData name="Karen Christianson" userId="d75b8d40-5c43-47a8-9411-6c091582724a" providerId="ADAL" clId="{05426019-580C-481B-8E48-EDC150866179}" dt="2023-01-16T16:13:46.387" v="3828" actId="948"/>
        <pc:sldMkLst>
          <pc:docMk/>
          <pc:sldMk cId="1083375248" sldId="423"/>
        </pc:sldMkLst>
        <pc:spChg chg="mod">
          <ac:chgData name="Karen Christianson" userId="d75b8d40-5c43-47a8-9411-6c091582724a" providerId="ADAL" clId="{05426019-580C-481B-8E48-EDC150866179}" dt="2023-01-16T15:20:48.420" v="1653" actId="20577"/>
          <ac:spMkLst>
            <pc:docMk/>
            <pc:sldMk cId="1083375248" sldId="423"/>
            <ac:spMk id="2" creationId="{00000000-0000-0000-0000-000000000000}"/>
          </ac:spMkLst>
        </pc:spChg>
        <pc:spChg chg="mod">
          <ac:chgData name="Karen Christianson" userId="d75b8d40-5c43-47a8-9411-6c091582724a" providerId="ADAL" clId="{05426019-580C-481B-8E48-EDC150866179}" dt="2023-01-16T16:13:46.387" v="3828" actId="948"/>
          <ac:spMkLst>
            <pc:docMk/>
            <pc:sldMk cId="1083375248" sldId="423"/>
            <ac:spMk id="3" creationId="{00000000-0000-0000-0000-000000000000}"/>
          </ac:spMkLst>
        </pc:spChg>
      </pc:sldChg>
      <pc:sldChg chg="modSp add mod">
        <pc:chgData name="Karen Christianson" userId="d75b8d40-5c43-47a8-9411-6c091582724a" providerId="ADAL" clId="{05426019-580C-481B-8E48-EDC150866179}" dt="2023-01-16T17:08:45.816" v="4210" actId="27636"/>
        <pc:sldMkLst>
          <pc:docMk/>
          <pc:sldMk cId="491803855" sldId="424"/>
        </pc:sldMkLst>
        <pc:spChg chg="mod">
          <ac:chgData name="Karen Christianson" userId="d75b8d40-5c43-47a8-9411-6c091582724a" providerId="ADAL" clId="{05426019-580C-481B-8E48-EDC150866179}" dt="2023-01-16T15:23:13.683" v="1682" actId="20577"/>
          <ac:spMkLst>
            <pc:docMk/>
            <pc:sldMk cId="491803855" sldId="424"/>
            <ac:spMk id="2" creationId="{00000000-0000-0000-0000-000000000000}"/>
          </ac:spMkLst>
        </pc:spChg>
        <pc:spChg chg="mod">
          <ac:chgData name="Karen Christianson" userId="d75b8d40-5c43-47a8-9411-6c091582724a" providerId="ADAL" clId="{05426019-580C-481B-8E48-EDC150866179}" dt="2023-01-16T17:08:45.816" v="4210" actId="27636"/>
          <ac:spMkLst>
            <pc:docMk/>
            <pc:sldMk cId="491803855" sldId="424"/>
            <ac:spMk id="3" creationId="{00000000-0000-0000-0000-000000000000}"/>
          </ac:spMkLst>
        </pc:spChg>
      </pc:sldChg>
      <pc:sldChg chg="modSp add mod">
        <pc:chgData name="Karen Christianson" userId="d75b8d40-5c43-47a8-9411-6c091582724a" providerId="ADAL" clId="{05426019-580C-481B-8E48-EDC150866179}" dt="2023-01-16T17:09:06.752" v="4212" actId="14100"/>
        <pc:sldMkLst>
          <pc:docMk/>
          <pc:sldMk cId="3642873083" sldId="425"/>
        </pc:sldMkLst>
        <pc:spChg chg="mod">
          <ac:chgData name="Karen Christianson" userId="d75b8d40-5c43-47a8-9411-6c091582724a" providerId="ADAL" clId="{05426019-580C-481B-8E48-EDC150866179}" dt="2023-01-16T17:09:06.752" v="4212" actId="14100"/>
          <ac:spMkLst>
            <pc:docMk/>
            <pc:sldMk cId="3642873083" sldId="425"/>
            <ac:spMk id="2" creationId="{00000000-0000-0000-0000-000000000000}"/>
          </ac:spMkLst>
        </pc:spChg>
        <pc:spChg chg="mod">
          <ac:chgData name="Karen Christianson" userId="d75b8d40-5c43-47a8-9411-6c091582724a" providerId="ADAL" clId="{05426019-580C-481B-8E48-EDC150866179}" dt="2023-01-16T16:14:29.821" v="3830" actId="948"/>
          <ac:spMkLst>
            <pc:docMk/>
            <pc:sldMk cId="3642873083" sldId="425"/>
            <ac:spMk id="3" creationId="{00000000-0000-0000-0000-000000000000}"/>
          </ac:spMkLst>
        </pc:spChg>
      </pc:sldChg>
      <pc:sldChg chg="modSp add mod">
        <pc:chgData name="Karen Christianson" userId="d75b8d40-5c43-47a8-9411-6c091582724a" providerId="ADAL" clId="{05426019-580C-481B-8E48-EDC150866179}" dt="2023-01-16T16:53:32.757" v="4109" actId="20577"/>
        <pc:sldMkLst>
          <pc:docMk/>
          <pc:sldMk cId="365576924" sldId="426"/>
        </pc:sldMkLst>
        <pc:spChg chg="mod">
          <ac:chgData name="Karen Christianson" userId="d75b8d40-5c43-47a8-9411-6c091582724a" providerId="ADAL" clId="{05426019-580C-481B-8E48-EDC150866179}" dt="2023-01-16T16:53:32.757" v="4109" actId="20577"/>
          <ac:spMkLst>
            <pc:docMk/>
            <pc:sldMk cId="365576924" sldId="426"/>
            <ac:spMk id="3" creationId="{00000000-0000-0000-0000-000000000000}"/>
          </ac:spMkLst>
        </pc:spChg>
      </pc:sldChg>
      <pc:sldChg chg="modSp add mod ord">
        <pc:chgData name="Karen Christianson" userId="d75b8d40-5c43-47a8-9411-6c091582724a" providerId="ADAL" clId="{05426019-580C-481B-8E48-EDC150866179}" dt="2023-01-16T16:15:00.340" v="3832" actId="14100"/>
        <pc:sldMkLst>
          <pc:docMk/>
          <pc:sldMk cId="2173702499" sldId="427"/>
        </pc:sldMkLst>
        <pc:spChg chg="mod">
          <ac:chgData name="Karen Christianson" userId="d75b8d40-5c43-47a8-9411-6c091582724a" providerId="ADAL" clId="{05426019-580C-481B-8E48-EDC150866179}" dt="2023-01-16T15:31:48.437" v="1776" actId="20577"/>
          <ac:spMkLst>
            <pc:docMk/>
            <pc:sldMk cId="2173702499" sldId="427"/>
            <ac:spMk id="2" creationId="{00000000-0000-0000-0000-000000000000}"/>
          </ac:spMkLst>
        </pc:spChg>
        <pc:spChg chg="mod">
          <ac:chgData name="Karen Christianson" userId="d75b8d40-5c43-47a8-9411-6c091582724a" providerId="ADAL" clId="{05426019-580C-481B-8E48-EDC150866179}" dt="2023-01-16T16:15:00.340" v="3832" actId="14100"/>
          <ac:spMkLst>
            <pc:docMk/>
            <pc:sldMk cId="2173702499" sldId="427"/>
            <ac:spMk id="3" creationId="{00000000-0000-0000-0000-000000000000}"/>
          </ac:spMkLst>
        </pc:spChg>
      </pc:sldChg>
      <pc:sldChg chg="modSp add mod">
        <pc:chgData name="Karen Christianson" userId="d75b8d40-5c43-47a8-9411-6c091582724a" providerId="ADAL" clId="{05426019-580C-481B-8E48-EDC150866179}" dt="2023-01-16T17:10:05.136" v="4213" actId="255"/>
        <pc:sldMkLst>
          <pc:docMk/>
          <pc:sldMk cId="2342583091" sldId="428"/>
        </pc:sldMkLst>
        <pc:spChg chg="mod">
          <ac:chgData name="Karen Christianson" userId="d75b8d40-5c43-47a8-9411-6c091582724a" providerId="ADAL" clId="{05426019-580C-481B-8E48-EDC150866179}" dt="2023-01-16T17:10:05.136" v="4213" actId="255"/>
          <ac:spMkLst>
            <pc:docMk/>
            <pc:sldMk cId="2342583091" sldId="428"/>
            <ac:spMk id="3" creationId="{00000000-0000-0000-0000-000000000000}"/>
          </ac:spMkLst>
        </pc:spChg>
      </pc:sldChg>
      <pc:sldChg chg="modSp add mod">
        <pc:chgData name="Karen Christianson" userId="d75b8d40-5c43-47a8-9411-6c091582724a" providerId="ADAL" clId="{05426019-580C-481B-8E48-EDC150866179}" dt="2023-01-16T16:15:21.162" v="3834" actId="14100"/>
        <pc:sldMkLst>
          <pc:docMk/>
          <pc:sldMk cId="1153256562" sldId="429"/>
        </pc:sldMkLst>
        <pc:spChg chg="mod">
          <ac:chgData name="Karen Christianson" userId="d75b8d40-5c43-47a8-9411-6c091582724a" providerId="ADAL" clId="{05426019-580C-481B-8E48-EDC150866179}" dt="2023-01-16T16:15:21.162" v="3834" actId="14100"/>
          <ac:spMkLst>
            <pc:docMk/>
            <pc:sldMk cId="1153256562" sldId="429"/>
            <ac:spMk id="3" creationId="{00000000-0000-0000-0000-000000000000}"/>
          </ac:spMkLst>
        </pc:spChg>
      </pc:sldChg>
      <pc:sldChg chg="modSp add mod">
        <pc:chgData name="Karen Christianson" userId="d75b8d40-5c43-47a8-9411-6c091582724a" providerId="ADAL" clId="{05426019-580C-481B-8E48-EDC150866179}" dt="2023-01-16T15:38:11.780" v="1916" actId="20577"/>
        <pc:sldMkLst>
          <pc:docMk/>
          <pc:sldMk cId="1142678737" sldId="430"/>
        </pc:sldMkLst>
        <pc:spChg chg="mod">
          <ac:chgData name="Karen Christianson" userId="d75b8d40-5c43-47a8-9411-6c091582724a" providerId="ADAL" clId="{05426019-580C-481B-8E48-EDC150866179}" dt="2023-01-16T15:35:47.687" v="1813" actId="20577"/>
          <ac:spMkLst>
            <pc:docMk/>
            <pc:sldMk cId="1142678737" sldId="430"/>
            <ac:spMk id="2" creationId="{00000000-0000-0000-0000-000000000000}"/>
          </ac:spMkLst>
        </pc:spChg>
        <pc:spChg chg="mod">
          <ac:chgData name="Karen Christianson" userId="d75b8d40-5c43-47a8-9411-6c091582724a" providerId="ADAL" clId="{05426019-580C-481B-8E48-EDC150866179}" dt="2023-01-16T15:38:11.780" v="1916" actId="20577"/>
          <ac:spMkLst>
            <pc:docMk/>
            <pc:sldMk cId="1142678737" sldId="430"/>
            <ac:spMk id="3" creationId="{00000000-0000-0000-0000-000000000000}"/>
          </ac:spMkLst>
        </pc:spChg>
      </pc:sldChg>
      <pc:sldChg chg="modSp add mod">
        <pc:chgData name="Karen Christianson" userId="d75b8d40-5c43-47a8-9411-6c091582724a" providerId="ADAL" clId="{05426019-580C-481B-8E48-EDC150866179}" dt="2023-01-16T17:11:00.662" v="4215" actId="14100"/>
        <pc:sldMkLst>
          <pc:docMk/>
          <pc:sldMk cId="60623970" sldId="431"/>
        </pc:sldMkLst>
        <pc:spChg chg="mod">
          <ac:chgData name="Karen Christianson" userId="d75b8d40-5c43-47a8-9411-6c091582724a" providerId="ADAL" clId="{05426019-580C-481B-8E48-EDC150866179}" dt="2023-01-16T17:11:00.662" v="4215" actId="14100"/>
          <ac:spMkLst>
            <pc:docMk/>
            <pc:sldMk cId="60623970" sldId="431"/>
            <ac:spMk id="2" creationId="{00000000-0000-0000-0000-000000000000}"/>
          </ac:spMkLst>
        </pc:spChg>
        <pc:spChg chg="mod">
          <ac:chgData name="Karen Christianson" userId="d75b8d40-5c43-47a8-9411-6c091582724a" providerId="ADAL" clId="{05426019-580C-481B-8E48-EDC150866179}" dt="2023-01-16T15:44:58.128" v="2336" actId="948"/>
          <ac:spMkLst>
            <pc:docMk/>
            <pc:sldMk cId="60623970" sldId="431"/>
            <ac:spMk id="3" creationId="{00000000-0000-0000-0000-000000000000}"/>
          </ac:spMkLst>
        </pc:spChg>
      </pc:sldChg>
      <pc:sldChg chg="modSp add mod">
        <pc:chgData name="Karen Christianson" userId="d75b8d40-5c43-47a8-9411-6c091582724a" providerId="ADAL" clId="{05426019-580C-481B-8E48-EDC150866179}" dt="2023-01-16T17:11:14.019" v="4216" actId="1076"/>
        <pc:sldMkLst>
          <pc:docMk/>
          <pc:sldMk cId="4033179208" sldId="432"/>
        </pc:sldMkLst>
        <pc:spChg chg="mod">
          <ac:chgData name="Karen Christianson" userId="d75b8d40-5c43-47a8-9411-6c091582724a" providerId="ADAL" clId="{05426019-580C-481B-8E48-EDC150866179}" dt="2023-01-16T15:52:43.603" v="2958" actId="20577"/>
          <ac:spMkLst>
            <pc:docMk/>
            <pc:sldMk cId="4033179208" sldId="432"/>
            <ac:spMk id="3" creationId="{00000000-0000-0000-0000-000000000000}"/>
          </ac:spMkLst>
        </pc:spChg>
        <pc:picChg chg="mod">
          <ac:chgData name="Karen Christianson" userId="d75b8d40-5c43-47a8-9411-6c091582724a" providerId="ADAL" clId="{05426019-580C-481B-8E48-EDC150866179}" dt="2023-01-16T17:11:14.019" v="4216" actId="1076"/>
          <ac:picMkLst>
            <pc:docMk/>
            <pc:sldMk cId="4033179208" sldId="432"/>
            <ac:picMk id="4" creationId="{00000000-0000-0000-0000-000000000000}"/>
          </ac:picMkLst>
        </pc:picChg>
      </pc:sldChg>
      <pc:sldChg chg="modSp add mod">
        <pc:chgData name="Karen Christianson" userId="d75b8d40-5c43-47a8-9411-6c091582724a" providerId="ADAL" clId="{05426019-580C-481B-8E48-EDC150866179}" dt="2023-01-16T16:16:32.637" v="3839" actId="14100"/>
        <pc:sldMkLst>
          <pc:docMk/>
          <pc:sldMk cId="957895113" sldId="433"/>
        </pc:sldMkLst>
        <pc:spChg chg="mod">
          <ac:chgData name="Karen Christianson" userId="d75b8d40-5c43-47a8-9411-6c091582724a" providerId="ADAL" clId="{05426019-580C-481B-8E48-EDC150866179}" dt="2023-01-16T16:16:32.637" v="3839" actId="14100"/>
          <ac:spMkLst>
            <pc:docMk/>
            <pc:sldMk cId="957895113" sldId="433"/>
            <ac:spMk id="2" creationId="{00000000-0000-0000-0000-000000000000}"/>
          </ac:spMkLst>
        </pc:spChg>
        <pc:spChg chg="mod">
          <ac:chgData name="Karen Christianson" userId="d75b8d40-5c43-47a8-9411-6c091582724a" providerId="ADAL" clId="{05426019-580C-481B-8E48-EDC150866179}" dt="2023-01-16T16:16:16.490" v="3837" actId="27636"/>
          <ac:spMkLst>
            <pc:docMk/>
            <pc:sldMk cId="957895113" sldId="433"/>
            <ac:spMk id="3" creationId="{00000000-0000-0000-0000-000000000000}"/>
          </ac:spMkLst>
        </pc:spChg>
      </pc:sldChg>
      <pc:sldChg chg="modSp add mod">
        <pc:chgData name="Karen Christianson" userId="d75b8d40-5c43-47a8-9411-6c091582724a" providerId="ADAL" clId="{05426019-580C-481B-8E48-EDC150866179}" dt="2023-01-16T15:58:27.769" v="3044" actId="20577"/>
        <pc:sldMkLst>
          <pc:docMk/>
          <pc:sldMk cId="3783392499" sldId="434"/>
        </pc:sldMkLst>
        <pc:spChg chg="mod">
          <ac:chgData name="Karen Christianson" userId="d75b8d40-5c43-47a8-9411-6c091582724a" providerId="ADAL" clId="{05426019-580C-481B-8E48-EDC150866179}" dt="2023-01-16T15:57:16.605" v="3002" actId="20577"/>
          <ac:spMkLst>
            <pc:docMk/>
            <pc:sldMk cId="3783392499" sldId="434"/>
            <ac:spMk id="2" creationId="{00000000-0000-0000-0000-000000000000}"/>
          </ac:spMkLst>
        </pc:spChg>
        <pc:spChg chg="mod">
          <ac:chgData name="Karen Christianson" userId="d75b8d40-5c43-47a8-9411-6c091582724a" providerId="ADAL" clId="{05426019-580C-481B-8E48-EDC150866179}" dt="2023-01-16T15:58:27.769" v="3044" actId="20577"/>
          <ac:spMkLst>
            <pc:docMk/>
            <pc:sldMk cId="3783392499" sldId="434"/>
            <ac:spMk id="3" creationId="{00000000-0000-0000-0000-000000000000}"/>
          </ac:spMkLst>
        </pc:spChg>
      </pc:sldChg>
      <pc:sldChg chg="modSp add mod">
        <pc:chgData name="Karen Christianson" userId="d75b8d40-5c43-47a8-9411-6c091582724a" providerId="ADAL" clId="{05426019-580C-481B-8E48-EDC150866179}" dt="2023-01-16T16:15:48.701" v="3835" actId="14100"/>
        <pc:sldMkLst>
          <pc:docMk/>
          <pc:sldMk cId="1970042062" sldId="435"/>
        </pc:sldMkLst>
        <pc:spChg chg="mod">
          <ac:chgData name="Karen Christianson" userId="d75b8d40-5c43-47a8-9411-6c091582724a" providerId="ADAL" clId="{05426019-580C-481B-8E48-EDC150866179}" dt="2023-01-16T16:00:14.668" v="3063" actId="20577"/>
          <ac:spMkLst>
            <pc:docMk/>
            <pc:sldMk cId="1970042062" sldId="435"/>
            <ac:spMk id="2" creationId="{00000000-0000-0000-0000-000000000000}"/>
          </ac:spMkLst>
        </pc:spChg>
        <pc:spChg chg="mod">
          <ac:chgData name="Karen Christianson" userId="d75b8d40-5c43-47a8-9411-6c091582724a" providerId="ADAL" clId="{05426019-580C-481B-8E48-EDC150866179}" dt="2023-01-16T16:15:48.701" v="3835" actId="14100"/>
          <ac:spMkLst>
            <pc:docMk/>
            <pc:sldMk cId="1970042062" sldId="435"/>
            <ac:spMk id="3" creationId="{00000000-0000-0000-0000-000000000000}"/>
          </ac:spMkLst>
        </pc:spChg>
      </pc:sldChg>
      <pc:sldChg chg="modSp add mod ord">
        <pc:chgData name="Karen Christianson" userId="d75b8d40-5c43-47a8-9411-6c091582724a" providerId="ADAL" clId="{05426019-580C-481B-8E48-EDC150866179}" dt="2023-01-16T16:26:38.584" v="3893" actId="20577"/>
        <pc:sldMkLst>
          <pc:docMk/>
          <pc:sldMk cId="1366635513" sldId="436"/>
        </pc:sldMkLst>
        <pc:spChg chg="mod">
          <ac:chgData name="Karen Christianson" userId="d75b8d40-5c43-47a8-9411-6c091582724a" providerId="ADAL" clId="{05426019-580C-481B-8E48-EDC150866179}" dt="2023-01-16T16:26:33.606" v="3892" actId="20577"/>
          <ac:spMkLst>
            <pc:docMk/>
            <pc:sldMk cId="1366635513" sldId="436"/>
            <ac:spMk id="2" creationId="{702C4175-4BB4-4ECE-9E49-8EB9755F2BCD}"/>
          </ac:spMkLst>
        </pc:spChg>
        <pc:spChg chg="mod">
          <ac:chgData name="Karen Christianson" userId="d75b8d40-5c43-47a8-9411-6c091582724a" providerId="ADAL" clId="{05426019-580C-481B-8E48-EDC150866179}" dt="2023-01-16T16:26:38.584" v="3893" actId="20577"/>
          <ac:spMkLst>
            <pc:docMk/>
            <pc:sldMk cId="1366635513" sldId="436"/>
            <ac:spMk id="3" creationId="{520F065E-8FCD-45FC-8232-C1EA8DBD446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D2111-1811-1D45-9D0B-18425C31D0BD}" type="datetimeFigureOut">
              <a:rPr lang="en-US" smtClean="0"/>
              <a:t>1/15/2023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DC9F85-D60B-0B4B-B57D-BEDCF1464375}" type="slidenum">
              <a:rPr lang="en-US" smtClean="0"/>
              <a:t>‹#›</a:t>
            </a:fld>
            <a:endParaRPr lang="en-US" dirty="0"/>
          </a:p>
        </p:txBody>
      </p:sp>
    </p:spTree>
    <p:extLst>
      <p:ext uri="{BB962C8B-B14F-4D97-AF65-F5344CB8AC3E}">
        <p14:creationId xmlns:p14="http://schemas.microsoft.com/office/powerpoint/2010/main" val="36629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3</a:t>
            </a:fld>
            <a:endParaRPr lang="en-US" dirty="0"/>
          </a:p>
        </p:txBody>
      </p:sp>
    </p:spTree>
    <p:extLst>
      <p:ext uri="{BB962C8B-B14F-4D97-AF65-F5344CB8AC3E}">
        <p14:creationId xmlns:p14="http://schemas.microsoft.com/office/powerpoint/2010/main" val="3094074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Some of the sample questions in this section would also be applicable to other roles (e.g., IRB members, Chair), but just may be framed a little bit differently. In an attempt to control the length of this presentation, I’ve tried to avoid duplication wherever I can.</a:t>
            </a:r>
          </a:p>
        </p:txBody>
      </p:sp>
      <p:sp>
        <p:nvSpPr>
          <p:cNvPr id="4" name="Slide Number Placeholder 3"/>
          <p:cNvSpPr>
            <a:spLocks noGrp="1"/>
          </p:cNvSpPr>
          <p:nvPr>
            <p:ph type="sldNum" sz="quarter" idx="5"/>
          </p:nvPr>
        </p:nvSpPr>
        <p:spPr/>
        <p:txBody>
          <a:bodyPr/>
          <a:lstStyle/>
          <a:p>
            <a:fld id="{A3DC9F85-D60B-0B4B-B57D-BEDCF1464375}" type="slidenum">
              <a:rPr lang="en-US" smtClean="0"/>
              <a:t>16</a:t>
            </a:fld>
            <a:endParaRPr lang="en-US" dirty="0"/>
          </a:p>
        </p:txBody>
      </p:sp>
    </p:spTree>
    <p:extLst>
      <p:ext uri="{BB962C8B-B14F-4D97-AF65-F5344CB8AC3E}">
        <p14:creationId xmlns:p14="http://schemas.microsoft.com/office/powerpoint/2010/main" val="1638724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C9F85-D60B-0B4B-B57D-BEDCF1464375}" type="slidenum">
              <a:rPr lang="en-US" smtClean="0"/>
              <a:t>53</a:t>
            </a:fld>
            <a:endParaRPr lang="en-US" dirty="0"/>
          </a:p>
        </p:txBody>
      </p:sp>
    </p:spTree>
    <p:extLst>
      <p:ext uri="{BB962C8B-B14F-4D97-AF65-F5344CB8AC3E}">
        <p14:creationId xmlns:p14="http://schemas.microsoft.com/office/powerpoint/2010/main" val="1669090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A3DC9F85-D60B-0B4B-B57D-BEDCF1464375}" type="slidenum">
              <a:rPr lang="en-US" smtClean="0"/>
              <a:t>54</a:t>
            </a:fld>
            <a:endParaRPr lang="en-US" dirty="0"/>
          </a:p>
        </p:txBody>
      </p:sp>
    </p:spTree>
    <p:extLst>
      <p:ext uri="{BB962C8B-B14F-4D97-AF65-F5344CB8AC3E}">
        <p14:creationId xmlns:p14="http://schemas.microsoft.com/office/powerpoint/2010/main" val="2846733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C9F85-D60B-0B4B-B57D-BEDCF1464375}" type="slidenum">
              <a:rPr lang="en-US" smtClean="0"/>
              <a:t>55</a:t>
            </a:fld>
            <a:endParaRPr lang="en-US" dirty="0"/>
          </a:p>
        </p:txBody>
      </p:sp>
    </p:spTree>
    <p:extLst>
      <p:ext uri="{BB962C8B-B14F-4D97-AF65-F5344CB8AC3E}">
        <p14:creationId xmlns:p14="http://schemas.microsoft.com/office/powerpoint/2010/main" val="2260148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A3DC9F85-D60B-0B4B-B57D-BEDCF1464375}" type="slidenum">
              <a:rPr lang="en-US" smtClean="0"/>
              <a:t>57</a:t>
            </a:fld>
            <a:endParaRPr lang="en-US" dirty="0"/>
          </a:p>
        </p:txBody>
      </p:sp>
    </p:spTree>
    <p:extLst>
      <p:ext uri="{BB962C8B-B14F-4D97-AF65-F5344CB8AC3E}">
        <p14:creationId xmlns:p14="http://schemas.microsoft.com/office/powerpoint/2010/main" val="34544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DC9F85-D60B-0B4B-B57D-BEDCF1464375}" type="slidenum">
              <a:rPr lang="en-US" smtClean="0"/>
              <a:t>62</a:t>
            </a:fld>
            <a:endParaRPr lang="en-US" dirty="0"/>
          </a:p>
        </p:txBody>
      </p:sp>
    </p:spTree>
    <p:extLst>
      <p:ext uri="{BB962C8B-B14F-4D97-AF65-F5344CB8AC3E}">
        <p14:creationId xmlns:p14="http://schemas.microsoft.com/office/powerpoint/2010/main" val="31217327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A3DC9F85-D60B-0B4B-B57D-BEDCF1464375}" type="slidenum">
              <a:rPr lang="en-US" smtClean="0"/>
              <a:t>64</a:t>
            </a:fld>
            <a:endParaRPr lang="en-US" dirty="0"/>
          </a:p>
        </p:txBody>
      </p:sp>
    </p:spTree>
    <p:extLst>
      <p:ext uri="{BB962C8B-B14F-4D97-AF65-F5344CB8AC3E}">
        <p14:creationId xmlns:p14="http://schemas.microsoft.com/office/powerpoint/2010/main" val="42345094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76</a:t>
            </a:fld>
            <a:endParaRPr lang="en-US" dirty="0"/>
          </a:p>
        </p:txBody>
      </p:sp>
    </p:spTree>
    <p:extLst>
      <p:ext uri="{BB962C8B-B14F-4D97-AF65-F5344CB8AC3E}">
        <p14:creationId xmlns:p14="http://schemas.microsoft.com/office/powerpoint/2010/main" val="8422480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77</a:t>
            </a:fld>
            <a:endParaRPr lang="en-US" dirty="0"/>
          </a:p>
        </p:txBody>
      </p:sp>
    </p:spTree>
    <p:extLst>
      <p:ext uri="{BB962C8B-B14F-4D97-AF65-F5344CB8AC3E}">
        <p14:creationId xmlns:p14="http://schemas.microsoft.com/office/powerpoint/2010/main" val="1110444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C00000"/>
              </a:solidFill>
            </a:endParaRPr>
          </a:p>
        </p:txBody>
      </p:sp>
      <p:sp>
        <p:nvSpPr>
          <p:cNvPr id="4" name="Slide Number Placeholder 3"/>
          <p:cNvSpPr>
            <a:spLocks noGrp="1"/>
          </p:cNvSpPr>
          <p:nvPr>
            <p:ph type="sldNum" sz="quarter" idx="10"/>
          </p:nvPr>
        </p:nvSpPr>
        <p:spPr/>
        <p:txBody>
          <a:bodyPr/>
          <a:lstStyle/>
          <a:p>
            <a:fld id="{A3DC9F85-D60B-0B4B-B57D-BEDCF1464375}" type="slidenum">
              <a:rPr lang="en-US" smtClean="0"/>
              <a:t>4</a:t>
            </a:fld>
            <a:endParaRPr lang="en-US" dirty="0"/>
          </a:p>
        </p:txBody>
      </p:sp>
    </p:spTree>
    <p:extLst>
      <p:ext uri="{BB962C8B-B14F-4D97-AF65-F5344CB8AC3E}">
        <p14:creationId xmlns:p14="http://schemas.microsoft.com/office/powerpoint/2010/main" val="526874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solidFill>
                <a:srgbClr val="C00000"/>
              </a:solidFill>
            </a:endParaRPr>
          </a:p>
        </p:txBody>
      </p:sp>
      <p:sp>
        <p:nvSpPr>
          <p:cNvPr id="4" name="Slide Number Placeholder 3"/>
          <p:cNvSpPr>
            <a:spLocks noGrp="1"/>
          </p:cNvSpPr>
          <p:nvPr>
            <p:ph type="sldNum" sz="quarter" idx="10"/>
          </p:nvPr>
        </p:nvSpPr>
        <p:spPr/>
        <p:txBody>
          <a:bodyPr/>
          <a:lstStyle/>
          <a:p>
            <a:fld id="{A3DC9F85-D60B-0B4B-B57D-BEDCF1464375}" type="slidenum">
              <a:rPr lang="en-US" smtClean="0"/>
              <a:t>5</a:t>
            </a:fld>
            <a:endParaRPr lang="en-US" dirty="0"/>
          </a:p>
        </p:txBody>
      </p:sp>
    </p:spTree>
    <p:extLst>
      <p:ext uri="{BB962C8B-B14F-4D97-AF65-F5344CB8AC3E}">
        <p14:creationId xmlns:p14="http://schemas.microsoft.com/office/powerpoint/2010/main" val="2181211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6</a:t>
            </a:fld>
            <a:endParaRPr lang="en-US" dirty="0"/>
          </a:p>
        </p:txBody>
      </p:sp>
    </p:spTree>
    <p:extLst>
      <p:ext uri="{BB962C8B-B14F-4D97-AF65-F5344CB8AC3E}">
        <p14:creationId xmlns:p14="http://schemas.microsoft.com/office/powerpoint/2010/main" val="1861583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8</a:t>
            </a:fld>
            <a:endParaRPr lang="en-US" dirty="0"/>
          </a:p>
        </p:txBody>
      </p:sp>
    </p:spTree>
    <p:extLst>
      <p:ext uri="{BB962C8B-B14F-4D97-AF65-F5344CB8AC3E}">
        <p14:creationId xmlns:p14="http://schemas.microsoft.com/office/powerpoint/2010/main" val="797318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9</a:t>
            </a:fld>
            <a:endParaRPr lang="en-US" dirty="0"/>
          </a:p>
        </p:txBody>
      </p:sp>
    </p:spTree>
    <p:extLst>
      <p:ext uri="{BB962C8B-B14F-4D97-AF65-F5344CB8AC3E}">
        <p14:creationId xmlns:p14="http://schemas.microsoft.com/office/powerpoint/2010/main" val="1728859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Site visitors are trained to engage</a:t>
            </a:r>
            <a:r>
              <a:rPr lang="en-US" b="1" baseline="0" dirty="0"/>
              <a:t> everyone – if someone is dominating the conversation or not participating, the site visitors will work to engage everyone</a:t>
            </a:r>
            <a:endParaRPr lang="en-US" b="1" dirty="0"/>
          </a:p>
        </p:txBody>
      </p:sp>
      <p:sp>
        <p:nvSpPr>
          <p:cNvPr id="4" name="Slide Number Placeholder 3"/>
          <p:cNvSpPr>
            <a:spLocks noGrp="1"/>
          </p:cNvSpPr>
          <p:nvPr>
            <p:ph type="sldNum" sz="quarter" idx="10"/>
          </p:nvPr>
        </p:nvSpPr>
        <p:spPr/>
        <p:txBody>
          <a:bodyPr/>
          <a:lstStyle/>
          <a:p>
            <a:fld id="{A3DC9F85-D60B-0B4B-B57D-BEDCF1464375}" type="slidenum">
              <a:rPr lang="en-US" smtClean="0"/>
              <a:t>11</a:t>
            </a:fld>
            <a:endParaRPr lang="en-US" dirty="0"/>
          </a:p>
        </p:txBody>
      </p:sp>
    </p:spTree>
    <p:extLst>
      <p:ext uri="{BB962C8B-B14F-4D97-AF65-F5344CB8AC3E}">
        <p14:creationId xmlns:p14="http://schemas.microsoft.com/office/powerpoint/2010/main" val="215273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Last bullet – for example, checking policies and procedures, checking the website, calling the IRB office, emailing, etc.</a:t>
            </a:r>
          </a:p>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12</a:t>
            </a:fld>
            <a:endParaRPr lang="en-US" dirty="0"/>
          </a:p>
        </p:txBody>
      </p:sp>
    </p:spTree>
    <p:extLst>
      <p:ext uri="{BB962C8B-B14F-4D97-AF65-F5344CB8AC3E}">
        <p14:creationId xmlns:p14="http://schemas.microsoft.com/office/powerpoint/2010/main" val="924921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DC9F85-D60B-0B4B-B57D-BEDCF1464375}" type="slidenum">
              <a:rPr lang="en-US" smtClean="0"/>
              <a:t>14</a:t>
            </a:fld>
            <a:endParaRPr lang="en-US" dirty="0"/>
          </a:p>
        </p:txBody>
      </p:sp>
    </p:spTree>
    <p:extLst>
      <p:ext uri="{BB962C8B-B14F-4D97-AF65-F5344CB8AC3E}">
        <p14:creationId xmlns:p14="http://schemas.microsoft.com/office/powerpoint/2010/main" val="2006246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526294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693068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1652955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746042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40926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81406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301245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4081586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3638712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2455818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477368-82F9-45B6-A3C6-72FF24763D51}" type="datetimeFigureOut">
              <a:rPr lang="en-US" smtClean="0"/>
              <a:t>1/15/2023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F22E32C-7946-4C72-AB47-1D188A769666}" type="slidenum">
              <a:rPr lang="en-US" smtClean="0"/>
              <a:t>‹#›</a:t>
            </a:fld>
            <a:endParaRPr lang="en-US" dirty="0"/>
          </a:p>
        </p:txBody>
      </p:sp>
    </p:spTree>
    <p:extLst>
      <p:ext uri="{BB962C8B-B14F-4D97-AF65-F5344CB8AC3E}">
        <p14:creationId xmlns:p14="http://schemas.microsoft.com/office/powerpoint/2010/main" val="3717787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77368-82F9-45B6-A3C6-72FF24763D51}" type="datetimeFigureOut">
              <a:rPr lang="en-US" smtClean="0"/>
              <a:t>1/15/2023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22E32C-7946-4C72-AB47-1D188A769666}" type="slidenum">
              <a:rPr lang="en-US" smtClean="0"/>
              <a:t>‹#›</a:t>
            </a:fld>
            <a:endParaRPr lang="en-US" dirty="0"/>
          </a:p>
        </p:txBody>
      </p:sp>
    </p:spTree>
    <p:extLst>
      <p:ext uri="{BB962C8B-B14F-4D97-AF65-F5344CB8AC3E}">
        <p14:creationId xmlns:p14="http://schemas.microsoft.com/office/powerpoint/2010/main" val="875837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0071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640926" y="1454665"/>
            <a:ext cx="4428058" cy="3286125"/>
          </a:xfrm>
        </p:spPr>
        <p:txBody>
          <a:bodyPr anchor="b">
            <a:normAutofit/>
          </a:bodyPr>
          <a:lstStyle/>
          <a:p>
            <a:pPr algn="l">
              <a:lnSpc>
                <a:spcPct val="80000"/>
              </a:lnSpc>
              <a:spcBef>
                <a:spcPts val="1200"/>
              </a:spcBef>
              <a:spcAft>
                <a:spcPts val="1200"/>
              </a:spcAft>
            </a:pPr>
            <a:r>
              <a:rPr lang="en-US" sz="5400" b="1" dirty="0">
                <a:solidFill>
                  <a:schemeClr val="bg1"/>
                </a:solidFill>
              </a:rPr>
              <a:t>AAHRPP </a:t>
            </a:r>
            <a:br>
              <a:rPr lang="en-US" sz="5400" b="1" dirty="0">
                <a:solidFill>
                  <a:schemeClr val="bg1"/>
                </a:solidFill>
              </a:rPr>
            </a:br>
            <a:r>
              <a:rPr lang="en-US" sz="5400" b="1" dirty="0">
                <a:solidFill>
                  <a:schemeClr val="bg1"/>
                </a:solidFill>
              </a:rPr>
              <a:t>Site Visit Preparation </a:t>
            </a:r>
            <a:br>
              <a:rPr lang="en-US" sz="5000" b="1" dirty="0">
                <a:solidFill>
                  <a:schemeClr val="bg1"/>
                </a:solidFill>
              </a:rPr>
            </a:br>
            <a:r>
              <a:rPr lang="en-US" sz="4400" b="1" dirty="0">
                <a:solidFill>
                  <a:schemeClr val="bg1"/>
                </a:solidFill>
              </a:rPr>
              <a:t>(IRB Members and Staff)</a:t>
            </a:r>
          </a:p>
        </p:txBody>
      </p:sp>
      <p:sp>
        <p:nvSpPr>
          <p:cNvPr id="25" name="Freeform: Shape 24">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7" name="Freeform: Shape 26">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536" y="1454665"/>
            <a:ext cx="3035882" cy="2580499"/>
          </a:xfrm>
          <a:prstGeom prst="rect">
            <a:avLst/>
          </a:prstGeom>
        </p:spPr>
      </p:pic>
    </p:spTree>
    <p:extLst>
      <p:ext uri="{BB962C8B-B14F-4D97-AF65-F5344CB8AC3E}">
        <p14:creationId xmlns:p14="http://schemas.microsoft.com/office/powerpoint/2010/main" val="507997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201261"/>
            <a:ext cx="7189728" cy="809542"/>
          </a:xfrm>
        </p:spPr>
        <p:txBody>
          <a:bodyPr vert="horz" lIns="91440" tIns="45720" rIns="91440" bIns="45720" rtlCol="0" anchor="b">
            <a:normAutofit/>
          </a:bodyPr>
          <a:lstStyle/>
          <a:p>
            <a:pPr algn="ctr"/>
            <a:r>
              <a:rPr lang="en-US" sz="4800" b="1" dirty="0">
                <a:solidFill>
                  <a:srgbClr val="00718F"/>
                </a:solidFill>
              </a:rPr>
              <a:t>The Site Visit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9683" y="2246134"/>
            <a:ext cx="7161062" cy="3572775"/>
          </a:xfrm>
        </p:spPr>
        <p:txBody>
          <a:bodyPr vert="horz" lIns="91440" tIns="45720" rIns="91440" bIns="45720" rtlCol="0">
            <a:normAutofit/>
          </a:bodyPr>
          <a:lstStyle/>
          <a:p>
            <a:r>
              <a:rPr lang="en-US" altLang="en-US" dirty="0"/>
              <a:t>An important part of the accreditation process.</a:t>
            </a:r>
          </a:p>
          <a:p>
            <a:r>
              <a:rPr lang="en-US" altLang="en-US" dirty="0"/>
              <a:t>Just because you have good written materials does not mean that you have a good human research protection program.</a:t>
            </a:r>
          </a:p>
          <a:p>
            <a:r>
              <a:rPr lang="en-US" altLang="en-US" dirty="0"/>
              <a:t>The site visit is used to observe how well the “theory/policies” meet the “practice.”</a:t>
            </a:r>
          </a:p>
          <a:p>
            <a:pPr marL="0" indent="0">
              <a:buNone/>
            </a:pPr>
            <a:endParaRPr lang="en-US" sz="2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861077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3" y="509539"/>
            <a:ext cx="7857070" cy="1325563"/>
          </a:xfrm>
        </p:spPr>
        <p:txBody>
          <a:bodyPr>
            <a:normAutofit/>
          </a:bodyPr>
          <a:lstStyle/>
          <a:p>
            <a:pPr algn="ctr"/>
            <a:r>
              <a:rPr lang="en-US" b="1" dirty="0">
                <a:solidFill>
                  <a:srgbClr val="00718F"/>
                </a:solidFill>
              </a:rPr>
              <a:t>Site Visit Interviews</a:t>
            </a:r>
          </a:p>
        </p:txBody>
      </p:sp>
      <p:sp>
        <p:nvSpPr>
          <p:cNvPr id="3" name="Content Placeholder 2"/>
          <p:cNvSpPr>
            <a:spLocks noGrp="1"/>
          </p:cNvSpPr>
          <p:nvPr>
            <p:ph idx="1"/>
          </p:nvPr>
        </p:nvSpPr>
        <p:spPr>
          <a:xfrm>
            <a:off x="508638" y="1835102"/>
            <a:ext cx="8126719" cy="4365673"/>
          </a:xfrm>
        </p:spPr>
        <p:txBody>
          <a:bodyPr>
            <a:normAutofit fontScale="92500" lnSpcReduction="10000"/>
          </a:bodyPr>
          <a:lstStyle/>
          <a:p>
            <a:pPr>
              <a:lnSpc>
                <a:spcPct val="100000"/>
              </a:lnSpc>
              <a:spcBef>
                <a:spcPts val="0"/>
              </a:spcBef>
              <a:spcAft>
                <a:spcPts val="1200"/>
              </a:spcAft>
            </a:pPr>
            <a:r>
              <a:rPr lang="en-US" altLang="en-US" sz="2600" dirty="0"/>
              <a:t>Interviewees are identified based on role within the HRPP.</a:t>
            </a:r>
          </a:p>
          <a:p>
            <a:pPr>
              <a:lnSpc>
                <a:spcPct val="100000"/>
              </a:lnSpc>
              <a:spcBef>
                <a:spcPts val="0"/>
              </a:spcBef>
              <a:spcAft>
                <a:spcPts val="1200"/>
              </a:spcAft>
            </a:pPr>
            <a:r>
              <a:rPr lang="en-US" altLang="en-US" sz="2600" dirty="0"/>
              <a:t>Site visitors ask general questions and questions related to interviewees’ position/function. </a:t>
            </a:r>
          </a:p>
          <a:p>
            <a:pPr>
              <a:lnSpc>
                <a:spcPct val="100000"/>
              </a:lnSpc>
              <a:spcBef>
                <a:spcPts val="0"/>
              </a:spcBef>
              <a:spcAft>
                <a:spcPts val="1200"/>
              </a:spcAft>
            </a:pPr>
            <a:r>
              <a:rPr lang="en-US" altLang="en-US" sz="2600" dirty="0"/>
              <a:t>In group interviews, questions are generally directed to the group but may be directed to individuals:</a:t>
            </a:r>
          </a:p>
          <a:p>
            <a:pPr lvl="1">
              <a:lnSpc>
                <a:spcPct val="100000"/>
              </a:lnSpc>
              <a:spcBef>
                <a:spcPts val="0"/>
              </a:spcBef>
              <a:spcAft>
                <a:spcPts val="1200"/>
              </a:spcAft>
            </a:pPr>
            <a:r>
              <a:rPr lang="en-US" altLang="en-US" sz="2200" dirty="0"/>
              <a:t>Based on the topic the site visitors are trying to evaluate, or </a:t>
            </a:r>
          </a:p>
          <a:p>
            <a:pPr lvl="1">
              <a:lnSpc>
                <a:spcPct val="100000"/>
              </a:lnSpc>
              <a:spcBef>
                <a:spcPts val="0"/>
              </a:spcBef>
              <a:spcAft>
                <a:spcPts val="1200"/>
              </a:spcAft>
            </a:pPr>
            <a:r>
              <a:rPr lang="en-US" altLang="en-US" sz="2200" dirty="0"/>
              <a:t>When not everyone is engaging in the conversation.</a:t>
            </a:r>
          </a:p>
          <a:p>
            <a:pPr>
              <a:lnSpc>
                <a:spcPct val="100000"/>
              </a:lnSpc>
              <a:spcBef>
                <a:spcPts val="0"/>
              </a:spcBef>
              <a:spcAft>
                <a:spcPts val="1200"/>
              </a:spcAft>
            </a:pPr>
            <a:r>
              <a:rPr lang="en-US" altLang="en-US" sz="2600" dirty="0"/>
              <a:t>Site visitors validate that the processes described by interviewees are consistent with accreditation standards and the organization’s written materials. </a:t>
            </a:r>
          </a:p>
        </p:txBody>
      </p:sp>
    </p:spTree>
    <p:extLst>
      <p:ext uri="{BB962C8B-B14F-4D97-AF65-F5344CB8AC3E}">
        <p14:creationId xmlns:p14="http://schemas.microsoft.com/office/powerpoint/2010/main" val="3984184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2" y="585739"/>
            <a:ext cx="7857070" cy="1325563"/>
          </a:xfrm>
        </p:spPr>
        <p:txBody>
          <a:bodyPr>
            <a:normAutofit/>
          </a:bodyPr>
          <a:lstStyle/>
          <a:p>
            <a:pPr algn="ctr"/>
            <a:r>
              <a:rPr lang="en-US" b="1" dirty="0">
                <a:solidFill>
                  <a:srgbClr val="00718F"/>
                </a:solidFill>
              </a:rPr>
              <a:t>Site Visit Interviews</a:t>
            </a:r>
          </a:p>
        </p:txBody>
      </p:sp>
      <p:sp>
        <p:nvSpPr>
          <p:cNvPr id="3" name="Content Placeholder 2"/>
          <p:cNvSpPr>
            <a:spLocks noGrp="1"/>
          </p:cNvSpPr>
          <p:nvPr>
            <p:ph idx="1"/>
          </p:nvPr>
        </p:nvSpPr>
        <p:spPr>
          <a:xfrm>
            <a:off x="508638" y="2024601"/>
            <a:ext cx="8126719" cy="3869281"/>
          </a:xfrm>
        </p:spPr>
        <p:txBody>
          <a:bodyPr>
            <a:normAutofit/>
          </a:bodyPr>
          <a:lstStyle/>
          <a:p>
            <a:pPr marL="533400" indent="-533400">
              <a:lnSpc>
                <a:spcPct val="100000"/>
              </a:lnSpc>
              <a:buFont typeface="Arial" charset="0"/>
              <a:buChar char="•"/>
              <a:defRPr/>
            </a:pPr>
            <a:r>
              <a:rPr lang="en-US" dirty="0"/>
              <a:t>The interview will be collegial and friendly</a:t>
            </a:r>
          </a:p>
          <a:p>
            <a:pPr marL="533400" indent="-533400">
              <a:lnSpc>
                <a:spcPct val="100000"/>
              </a:lnSpc>
              <a:buFont typeface="Arial" charset="0"/>
              <a:buChar char="•"/>
              <a:defRPr/>
            </a:pPr>
            <a:r>
              <a:rPr lang="en-US" dirty="0"/>
              <a:t>It is a validation, </a:t>
            </a:r>
            <a:r>
              <a:rPr lang="en-US" u="sng" dirty="0"/>
              <a:t>not</a:t>
            </a:r>
            <a:r>
              <a:rPr lang="en-US" dirty="0"/>
              <a:t> an inspection or audit.</a:t>
            </a:r>
          </a:p>
          <a:p>
            <a:pPr marL="533400" indent="-533400">
              <a:lnSpc>
                <a:spcPct val="100000"/>
              </a:lnSpc>
              <a:buFont typeface="Arial" charset="0"/>
              <a:buChar char="•"/>
              <a:defRPr/>
            </a:pPr>
            <a:r>
              <a:rPr lang="en-US" dirty="0"/>
              <a:t>This is </a:t>
            </a:r>
            <a:r>
              <a:rPr lang="en-US" u="sng" dirty="0"/>
              <a:t>not</a:t>
            </a:r>
            <a:r>
              <a:rPr lang="en-US" dirty="0"/>
              <a:t> a test of how well people know the regulations</a:t>
            </a:r>
          </a:p>
          <a:p>
            <a:pPr marL="514350" indent="-457200">
              <a:lnSpc>
                <a:spcPct val="100000"/>
              </a:lnSpc>
              <a:buFont typeface="Arial" charset="0"/>
              <a:buChar char="•"/>
              <a:defRPr/>
            </a:pPr>
            <a:r>
              <a:rPr lang="en-US" dirty="0"/>
              <a:t>AAHRPP doesn’t expect perfection.  They do expect that you know how/where to seek out help &amp; information</a:t>
            </a:r>
          </a:p>
        </p:txBody>
      </p:sp>
    </p:spTree>
    <p:extLst>
      <p:ext uri="{BB962C8B-B14F-4D97-AF65-F5344CB8AC3E}">
        <p14:creationId xmlns:p14="http://schemas.microsoft.com/office/powerpoint/2010/main" val="2121059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201261"/>
            <a:ext cx="7189728" cy="809542"/>
          </a:xfrm>
        </p:spPr>
        <p:txBody>
          <a:bodyPr vert="horz" lIns="91440" tIns="45720" rIns="91440" bIns="45720" rtlCol="0" anchor="b">
            <a:normAutofit fontScale="90000"/>
          </a:bodyPr>
          <a:lstStyle/>
          <a:p>
            <a:pPr algn="ctr"/>
            <a:r>
              <a:rPr lang="en-US" sz="4800" b="1" dirty="0">
                <a:solidFill>
                  <a:srgbClr val="00718F"/>
                </a:solidFill>
              </a:rPr>
              <a:t>How to approach the interview</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9683" y="2128838"/>
            <a:ext cx="7161062" cy="3769031"/>
          </a:xfrm>
        </p:spPr>
        <p:txBody>
          <a:bodyPr vert="horz" lIns="91440" tIns="45720" rIns="91440" bIns="45720" rtlCol="0">
            <a:normAutofit/>
          </a:bodyPr>
          <a:lstStyle/>
          <a:p>
            <a:pPr>
              <a:lnSpc>
                <a:spcPct val="100000"/>
              </a:lnSpc>
              <a:spcBef>
                <a:spcPts val="0"/>
              </a:spcBef>
              <a:spcAft>
                <a:spcPts val="600"/>
              </a:spcAft>
            </a:pPr>
            <a:r>
              <a:rPr lang="en-US" altLang="en-US" sz="2400" dirty="0">
                <a:latin typeface="Arial" panose="020B0604020202020204" pitchFamily="34" charset="0"/>
                <a:cs typeface="Arial" panose="020B0604020202020204" pitchFamily="34" charset="0"/>
              </a:rPr>
              <a:t>You should be collegial, open, and prepared to educate the site visitors about research at your organization and about processes relevant to your role.</a:t>
            </a:r>
          </a:p>
          <a:p>
            <a:pPr>
              <a:lnSpc>
                <a:spcPct val="100000"/>
              </a:lnSpc>
              <a:spcBef>
                <a:spcPts val="0"/>
              </a:spcBef>
              <a:spcAft>
                <a:spcPts val="600"/>
              </a:spcAft>
            </a:pPr>
            <a:r>
              <a:rPr lang="en-US" altLang="en-US" sz="2400" dirty="0">
                <a:latin typeface="Arial" panose="020B0604020202020204" pitchFamily="34" charset="0"/>
                <a:cs typeface="Arial" panose="020B0604020202020204" pitchFamily="34" charset="0"/>
              </a:rPr>
              <a:t>Provide examples whenever possible, this helps “make it real”.</a:t>
            </a:r>
          </a:p>
          <a:p>
            <a:pPr>
              <a:lnSpc>
                <a:spcPct val="100000"/>
              </a:lnSpc>
              <a:spcBef>
                <a:spcPts val="0"/>
              </a:spcBef>
              <a:spcAft>
                <a:spcPts val="600"/>
              </a:spcAft>
            </a:pPr>
            <a:r>
              <a:rPr lang="en-US" altLang="en-US" sz="2400" dirty="0">
                <a:latin typeface="Arial" panose="020B0604020202020204" pitchFamily="34" charset="0"/>
                <a:cs typeface="Arial" panose="020B0604020202020204" pitchFamily="34" charset="0"/>
              </a:rPr>
              <a:t>It is okay if you don’t know every answer, explain how you obtain answers to your questions when uncertain about something.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965278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2" y="496310"/>
            <a:ext cx="7857070" cy="1325563"/>
          </a:xfrm>
        </p:spPr>
        <p:txBody>
          <a:bodyPr>
            <a:normAutofit/>
          </a:bodyPr>
          <a:lstStyle/>
          <a:p>
            <a:pPr algn="ctr"/>
            <a:r>
              <a:rPr lang="en-US" b="1" dirty="0">
                <a:solidFill>
                  <a:srgbClr val="00718F"/>
                </a:solidFill>
              </a:rPr>
              <a:t>Focus of Questions</a:t>
            </a:r>
          </a:p>
        </p:txBody>
      </p:sp>
      <p:sp>
        <p:nvSpPr>
          <p:cNvPr id="8" name="WordArt 5">
            <a:extLst>
              <a:ext uri="{FF2B5EF4-FFF2-40B4-BE49-F238E27FC236}">
                <a16:creationId xmlns:a16="http://schemas.microsoft.com/office/drawing/2014/main" id="{2175B876-33A6-4F66-BF16-D91DF1B1C0F7}"/>
              </a:ext>
            </a:extLst>
          </p:cNvPr>
          <p:cNvSpPr>
            <a:spLocks noChangeArrowheads="1" noChangeShapeType="1" noTextEdit="1"/>
          </p:cNvSpPr>
          <p:nvPr/>
        </p:nvSpPr>
        <p:spPr bwMode="auto">
          <a:xfrm>
            <a:off x="852055" y="1973096"/>
            <a:ext cx="1828800" cy="622829"/>
          </a:xfrm>
          <a:prstGeom prst="rect">
            <a:avLst/>
          </a:prstGeom>
        </p:spPr>
        <p:txBody>
          <a:bodyPr wrap="none" fromWordArt="1">
            <a:prstTxWarp prst="textPlain">
              <a:avLst>
                <a:gd name="adj" fmla="val 50379"/>
              </a:avLst>
            </a:prstTxWarp>
          </a:bodyPr>
          <a:lstStyle/>
          <a:p>
            <a:pPr algn="ctr"/>
            <a:r>
              <a:rPr lang="en-US" sz="3600" kern="10" spc="720" dirty="0">
                <a:ln w="9525">
                  <a:solidFill>
                    <a:schemeClr val="tx1"/>
                  </a:solidFill>
                  <a:miter lim="800000"/>
                  <a:headEnd/>
                  <a:tailEnd/>
                </a:ln>
                <a:gradFill rotWithShape="1">
                  <a:gsLst>
                    <a:gs pos="0">
                      <a:schemeClr val="accent1">
                        <a:lumMod val="5000"/>
                        <a:lumOff val="95000"/>
                      </a:schemeClr>
                    </a:gs>
                    <a:gs pos="100000">
                      <a:srgbClr val="00718F"/>
                    </a:gs>
                  </a:gsLst>
                  <a:path path="rect">
                    <a:fillToRect r="100000" b="100000"/>
                  </a:path>
                </a:gradFill>
                <a:effectLst>
                  <a:outerShdw dist="35921" dir="2700000" algn="ctr" rotWithShape="0">
                    <a:srgbClr val="C0C0C0">
                      <a:alpha val="79999"/>
                    </a:srgbClr>
                  </a:outerShdw>
                </a:effectLst>
                <a:latin typeface="Impact" panose="020B0806030902050204" pitchFamily="34" charset="0"/>
              </a:rPr>
              <a:t>Who?</a:t>
            </a:r>
          </a:p>
        </p:txBody>
      </p:sp>
      <p:sp>
        <p:nvSpPr>
          <p:cNvPr id="9" name="WordArt 5">
            <a:extLst>
              <a:ext uri="{FF2B5EF4-FFF2-40B4-BE49-F238E27FC236}">
                <a16:creationId xmlns:a16="http://schemas.microsoft.com/office/drawing/2014/main" id="{85CD9382-40AE-4702-9EC4-843FD8AFA146}"/>
              </a:ext>
            </a:extLst>
          </p:cNvPr>
          <p:cNvSpPr>
            <a:spLocks noChangeArrowheads="1" noChangeShapeType="1" noTextEdit="1"/>
          </p:cNvSpPr>
          <p:nvPr/>
        </p:nvSpPr>
        <p:spPr bwMode="auto">
          <a:xfrm>
            <a:off x="2292927" y="2994798"/>
            <a:ext cx="2085109" cy="621792"/>
          </a:xfrm>
          <a:prstGeom prst="rect">
            <a:avLst/>
          </a:prstGeom>
        </p:spPr>
        <p:txBody>
          <a:bodyPr wrap="none" fromWordArt="1">
            <a:prstTxWarp prst="textPlain">
              <a:avLst>
                <a:gd name="adj" fmla="val 50379"/>
              </a:avLst>
            </a:prstTxWarp>
          </a:bodyPr>
          <a:lstStyle/>
          <a:p>
            <a:pPr algn="ctr"/>
            <a:r>
              <a:rPr lang="en-US" sz="3600" kern="10" spc="720" dirty="0">
                <a:ln w="9525">
                  <a:solidFill>
                    <a:schemeClr val="tx1"/>
                  </a:solidFill>
                  <a:miter lim="800000"/>
                  <a:headEnd/>
                  <a:tailEnd/>
                </a:ln>
                <a:gradFill rotWithShape="1">
                  <a:gsLst>
                    <a:gs pos="0">
                      <a:schemeClr val="accent1">
                        <a:lumMod val="5000"/>
                        <a:lumOff val="95000"/>
                      </a:schemeClr>
                    </a:gs>
                    <a:gs pos="100000">
                      <a:srgbClr val="00718F"/>
                    </a:gs>
                  </a:gsLst>
                  <a:path path="rect">
                    <a:fillToRect r="100000" b="100000"/>
                  </a:path>
                </a:gradFill>
                <a:effectLst>
                  <a:outerShdw dist="35921" dir="2700000" algn="ctr" rotWithShape="0">
                    <a:srgbClr val="C0C0C0">
                      <a:alpha val="79999"/>
                    </a:srgbClr>
                  </a:outerShdw>
                </a:effectLst>
                <a:latin typeface="Impact" panose="020B0806030902050204" pitchFamily="34" charset="0"/>
              </a:rPr>
              <a:t>What?</a:t>
            </a:r>
          </a:p>
        </p:txBody>
      </p:sp>
      <p:sp>
        <p:nvSpPr>
          <p:cNvPr id="10" name="WordArt 5">
            <a:extLst>
              <a:ext uri="{FF2B5EF4-FFF2-40B4-BE49-F238E27FC236}">
                <a16:creationId xmlns:a16="http://schemas.microsoft.com/office/drawing/2014/main" id="{7E136926-3A1F-46AD-B93D-25907CCAD5A7}"/>
              </a:ext>
            </a:extLst>
          </p:cNvPr>
          <p:cNvSpPr>
            <a:spLocks noChangeArrowheads="1" noChangeShapeType="1" noTextEdit="1"/>
          </p:cNvSpPr>
          <p:nvPr/>
        </p:nvSpPr>
        <p:spPr bwMode="auto">
          <a:xfrm>
            <a:off x="4021282" y="4015463"/>
            <a:ext cx="2084832" cy="621792"/>
          </a:xfrm>
          <a:prstGeom prst="rect">
            <a:avLst/>
          </a:prstGeom>
        </p:spPr>
        <p:txBody>
          <a:bodyPr wrap="none" fromWordArt="1">
            <a:prstTxWarp prst="textPlain">
              <a:avLst>
                <a:gd name="adj" fmla="val 50379"/>
              </a:avLst>
            </a:prstTxWarp>
          </a:bodyPr>
          <a:lstStyle/>
          <a:p>
            <a:pPr algn="ctr"/>
            <a:r>
              <a:rPr lang="en-US" sz="3600" kern="10" spc="720" dirty="0">
                <a:ln w="9525">
                  <a:solidFill>
                    <a:schemeClr val="tx1"/>
                  </a:solidFill>
                  <a:miter lim="800000"/>
                  <a:headEnd/>
                  <a:tailEnd/>
                </a:ln>
                <a:gradFill rotWithShape="1">
                  <a:gsLst>
                    <a:gs pos="0">
                      <a:schemeClr val="accent1">
                        <a:lumMod val="5000"/>
                        <a:lumOff val="95000"/>
                      </a:schemeClr>
                    </a:gs>
                    <a:gs pos="100000">
                      <a:srgbClr val="00718F"/>
                    </a:gs>
                  </a:gsLst>
                  <a:path path="rect">
                    <a:fillToRect r="100000" b="100000"/>
                  </a:path>
                </a:gradFill>
                <a:effectLst>
                  <a:outerShdw dist="35921" dir="2700000" algn="ctr" rotWithShape="0">
                    <a:srgbClr val="C0C0C0">
                      <a:alpha val="79999"/>
                    </a:srgbClr>
                  </a:outerShdw>
                </a:effectLst>
                <a:latin typeface="Impact" panose="020B0806030902050204" pitchFamily="34" charset="0"/>
              </a:rPr>
              <a:t>When?</a:t>
            </a:r>
          </a:p>
        </p:txBody>
      </p:sp>
      <p:sp>
        <p:nvSpPr>
          <p:cNvPr id="11" name="WordArt 5">
            <a:extLst>
              <a:ext uri="{FF2B5EF4-FFF2-40B4-BE49-F238E27FC236}">
                <a16:creationId xmlns:a16="http://schemas.microsoft.com/office/drawing/2014/main" id="{B667E56C-D7D2-45A0-9966-BD418E8CCCB3}"/>
              </a:ext>
            </a:extLst>
          </p:cNvPr>
          <p:cNvSpPr>
            <a:spLocks noChangeArrowheads="1" noChangeShapeType="1" noTextEdit="1"/>
          </p:cNvSpPr>
          <p:nvPr/>
        </p:nvSpPr>
        <p:spPr bwMode="auto">
          <a:xfrm>
            <a:off x="5865618" y="5036128"/>
            <a:ext cx="1828800" cy="622829"/>
          </a:xfrm>
          <a:prstGeom prst="rect">
            <a:avLst/>
          </a:prstGeom>
        </p:spPr>
        <p:txBody>
          <a:bodyPr wrap="none" fromWordArt="1">
            <a:prstTxWarp prst="textPlain">
              <a:avLst>
                <a:gd name="adj" fmla="val 50379"/>
              </a:avLst>
            </a:prstTxWarp>
          </a:bodyPr>
          <a:lstStyle/>
          <a:p>
            <a:pPr algn="ctr"/>
            <a:r>
              <a:rPr lang="en-US" sz="3600" kern="10" spc="720" dirty="0">
                <a:ln w="9525">
                  <a:solidFill>
                    <a:schemeClr val="tx1"/>
                  </a:solidFill>
                  <a:miter lim="800000"/>
                  <a:headEnd/>
                  <a:tailEnd/>
                </a:ln>
                <a:gradFill rotWithShape="1">
                  <a:gsLst>
                    <a:gs pos="0">
                      <a:schemeClr val="accent1">
                        <a:lumMod val="5000"/>
                        <a:lumOff val="95000"/>
                      </a:schemeClr>
                    </a:gs>
                    <a:gs pos="100000">
                      <a:srgbClr val="00718F"/>
                    </a:gs>
                  </a:gsLst>
                  <a:path path="rect">
                    <a:fillToRect r="100000" b="100000"/>
                  </a:path>
                </a:gradFill>
                <a:effectLst>
                  <a:outerShdw dist="35921" dir="2700000" algn="ctr" rotWithShape="0">
                    <a:srgbClr val="C0C0C0">
                      <a:alpha val="79999"/>
                    </a:srgbClr>
                  </a:outerShdw>
                </a:effectLst>
                <a:latin typeface="Impact" panose="020B0806030902050204" pitchFamily="34" charset="0"/>
              </a:rPr>
              <a:t>How?</a:t>
            </a:r>
          </a:p>
        </p:txBody>
      </p:sp>
    </p:spTree>
    <p:extLst>
      <p:ext uri="{BB962C8B-B14F-4D97-AF65-F5344CB8AC3E}">
        <p14:creationId xmlns:p14="http://schemas.microsoft.com/office/powerpoint/2010/main" val="407814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dissolv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260309"/>
            <a:ext cx="7189728" cy="809542"/>
          </a:xfrm>
        </p:spPr>
        <p:txBody>
          <a:bodyPr vert="horz" lIns="91440" tIns="45720" rIns="91440" bIns="45720" rtlCol="0" anchor="b">
            <a:normAutofit/>
          </a:bodyPr>
          <a:lstStyle/>
          <a:p>
            <a:pPr algn="ctr"/>
            <a:r>
              <a:rPr lang="en-US" sz="4800" b="1" dirty="0">
                <a:solidFill>
                  <a:srgbClr val="00718F"/>
                </a:solidFill>
              </a:rPr>
              <a:t>Interview Questions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1469" y="2228850"/>
            <a:ext cx="7161062" cy="3368841"/>
          </a:xfrm>
        </p:spPr>
        <p:txBody>
          <a:bodyPr vert="horz" lIns="91440" tIns="45720" rIns="91440" bIns="45720" rtlCol="0">
            <a:normAutofit fontScale="92500" lnSpcReduction="20000"/>
          </a:bodyPr>
          <a:lstStyle/>
          <a:p>
            <a:pPr>
              <a:lnSpc>
                <a:spcPct val="125000"/>
              </a:lnSpc>
            </a:pPr>
            <a:r>
              <a:rPr lang="en-US" altLang="en-US" dirty="0"/>
              <a:t>Not all possible questions covered</a:t>
            </a:r>
          </a:p>
          <a:p>
            <a:pPr lvl="1">
              <a:lnSpc>
                <a:spcPct val="125000"/>
              </a:lnSpc>
            </a:pPr>
            <a:r>
              <a:rPr lang="en-US" altLang="en-US" dirty="0"/>
              <a:t>Site visitors will ask questions on a variety of topics</a:t>
            </a:r>
          </a:p>
          <a:p>
            <a:pPr lvl="1">
              <a:lnSpc>
                <a:spcPct val="125000"/>
              </a:lnSpc>
            </a:pPr>
            <a:r>
              <a:rPr lang="en-US" altLang="en-US" dirty="0"/>
              <a:t>Nothing worse than “canned” answers</a:t>
            </a:r>
          </a:p>
          <a:p>
            <a:pPr lvl="1">
              <a:lnSpc>
                <a:spcPct val="125000"/>
              </a:lnSpc>
            </a:pPr>
            <a:r>
              <a:rPr lang="en-US" altLang="en-US" dirty="0"/>
              <a:t>People should think about their own answers</a:t>
            </a:r>
          </a:p>
          <a:p>
            <a:pPr lvl="1">
              <a:lnSpc>
                <a:spcPct val="125000"/>
              </a:lnSpc>
            </a:pPr>
            <a:r>
              <a:rPr lang="en-US" altLang="en-US" dirty="0"/>
              <a:t>IRB Chairs and Vice Chairs are interviewed separately and will be asked some of the same questions as IRB members and some additional questions relevant to the Chair/Vice Chair role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321783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C4175-4BB4-4ECE-9E49-8EB9755F2BCD}"/>
              </a:ext>
            </a:extLst>
          </p:cNvPr>
          <p:cNvSpPr>
            <a:spLocks noGrp="1"/>
          </p:cNvSpPr>
          <p:nvPr>
            <p:ph type="title"/>
          </p:nvPr>
        </p:nvSpPr>
        <p:spPr>
          <a:xfrm>
            <a:off x="623888" y="1709739"/>
            <a:ext cx="7886700" cy="1847849"/>
          </a:xfrm>
        </p:spPr>
        <p:txBody>
          <a:bodyPr/>
          <a:lstStyle/>
          <a:p>
            <a:r>
              <a:rPr lang="en-US" b="1" dirty="0">
                <a:solidFill>
                  <a:srgbClr val="00718F"/>
                </a:solidFill>
              </a:rPr>
              <a:t>Sample Questions </a:t>
            </a:r>
            <a:endParaRPr lang="en-US" dirty="0"/>
          </a:p>
        </p:txBody>
      </p:sp>
      <p:sp>
        <p:nvSpPr>
          <p:cNvPr id="3" name="Text Placeholder 2">
            <a:extLst>
              <a:ext uri="{FF2B5EF4-FFF2-40B4-BE49-F238E27FC236}">
                <a16:creationId xmlns:a16="http://schemas.microsoft.com/office/drawing/2014/main" id="{520F065E-8FCD-45FC-8232-C1EA8DBD4467}"/>
              </a:ext>
            </a:extLst>
          </p:cNvPr>
          <p:cNvSpPr>
            <a:spLocks noGrp="1"/>
          </p:cNvSpPr>
          <p:nvPr>
            <p:ph type="body" idx="1"/>
          </p:nvPr>
        </p:nvSpPr>
        <p:spPr>
          <a:xfrm>
            <a:off x="633412" y="3557588"/>
            <a:ext cx="7877176" cy="2532063"/>
          </a:xfrm>
        </p:spPr>
        <p:txBody>
          <a:bodyPr>
            <a:normAutofit/>
          </a:bodyPr>
          <a:lstStyle/>
          <a:p>
            <a:r>
              <a:rPr lang="en-US" sz="4000" dirty="0"/>
              <a:t>IRB Staff</a:t>
            </a:r>
          </a:p>
        </p:txBody>
      </p:sp>
      <p:pic>
        <p:nvPicPr>
          <p:cNvPr id="5" name="Picture 4">
            <a:extLst>
              <a:ext uri="{FF2B5EF4-FFF2-40B4-BE49-F238E27FC236}">
                <a16:creationId xmlns:a16="http://schemas.microsoft.com/office/drawing/2014/main" id="{3D9B3887-38DD-460C-837F-FA463AEC1F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0625" y="5718694"/>
            <a:ext cx="1075765" cy="914400"/>
          </a:xfrm>
          <a:prstGeom prst="rect">
            <a:avLst/>
          </a:prstGeom>
        </p:spPr>
      </p:pic>
    </p:spTree>
    <p:extLst>
      <p:ext uri="{BB962C8B-B14F-4D97-AF65-F5344CB8AC3E}">
        <p14:creationId xmlns:p14="http://schemas.microsoft.com/office/powerpoint/2010/main" val="3221368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General Questions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spcBef>
                <a:spcPts val="600"/>
              </a:spcBef>
              <a:spcAft>
                <a:spcPts val="600"/>
              </a:spcAft>
            </a:pPr>
            <a:r>
              <a:rPr lang="en-US" altLang="en-US" sz="2400" dirty="0"/>
              <a:t>What are your responsibilities?</a:t>
            </a:r>
          </a:p>
          <a:p>
            <a:pPr>
              <a:lnSpc>
                <a:spcPct val="100000"/>
              </a:lnSpc>
              <a:spcBef>
                <a:spcPts val="600"/>
              </a:spcBef>
              <a:spcAft>
                <a:spcPts val="600"/>
              </a:spcAft>
            </a:pPr>
            <a:r>
              <a:rPr lang="en-US" altLang="en-US" sz="2400" dirty="0"/>
              <a:t>Were you provided training? What did it consist of?</a:t>
            </a:r>
          </a:p>
          <a:p>
            <a:pPr>
              <a:lnSpc>
                <a:spcPct val="100000"/>
              </a:lnSpc>
              <a:spcBef>
                <a:spcPts val="600"/>
              </a:spcBef>
              <a:spcAft>
                <a:spcPts val="600"/>
              </a:spcAft>
            </a:pPr>
            <a:r>
              <a:rPr lang="en-US" altLang="en-US" sz="2400" dirty="0"/>
              <a:t>Is continuing education available to you?  Can you provide some examples?</a:t>
            </a:r>
          </a:p>
          <a:p>
            <a:pPr>
              <a:lnSpc>
                <a:spcPct val="100000"/>
              </a:lnSpc>
              <a:spcBef>
                <a:spcPts val="600"/>
              </a:spcBef>
              <a:spcAft>
                <a:spcPts val="600"/>
              </a:spcAft>
            </a:pPr>
            <a:r>
              <a:rPr lang="en-US" altLang="en-US" sz="2400" dirty="0"/>
              <a:t>Who do you go to if you have issues, concerns, or feedback? Are they responsive?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443321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General Questions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spcBef>
                <a:spcPts val="600"/>
              </a:spcBef>
              <a:spcAft>
                <a:spcPts val="600"/>
              </a:spcAft>
            </a:pPr>
            <a:r>
              <a:rPr lang="en-US" altLang="en-US" sz="2400" dirty="0"/>
              <a:t>Who is the Institutional Official with overall responsibility for the human research protection program?</a:t>
            </a:r>
          </a:p>
          <a:p>
            <a:pPr>
              <a:lnSpc>
                <a:spcPct val="100000"/>
              </a:lnSpc>
              <a:spcBef>
                <a:spcPts val="600"/>
              </a:spcBef>
              <a:spcAft>
                <a:spcPts val="600"/>
              </a:spcAft>
            </a:pPr>
            <a:r>
              <a:rPr lang="en-US" altLang="en-US" sz="2400" dirty="0"/>
              <a:t>What are their responsibilities?</a:t>
            </a:r>
          </a:p>
          <a:p>
            <a:pPr>
              <a:lnSpc>
                <a:spcPct val="100000"/>
              </a:lnSpc>
              <a:spcBef>
                <a:spcPts val="600"/>
              </a:spcBef>
              <a:spcAft>
                <a:spcPts val="600"/>
              </a:spcAft>
            </a:pPr>
            <a:r>
              <a:rPr lang="en-US" altLang="en-US" sz="2400" dirty="0"/>
              <a:t>How are they kept informed?</a:t>
            </a:r>
          </a:p>
          <a:p>
            <a:pPr>
              <a:lnSpc>
                <a:spcPct val="100000"/>
              </a:lnSpc>
              <a:spcBef>
                <a:spcPts val="600"/>
              </a:spcBef>
              <a:spcAft>
                <a:spcPts val="600"/>
              </a:spcAft>
            </a:pPr>
            <a:r>
              <a:rPr lang="en-US" altLang="en-US" sz="2400" dirty="0"/>
              <a:t>What sort of information is reported to them (e.g., minutes, serious or continuing noncompliance, etc.)?  How?</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749028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General Questions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spcBef>
                <a:spcPts val="600"/>
              </a:spcBef>
              <a:spcAft>
                <a:spcPts val="600"/>
              </a:spcAft>
            </a:pPr>
            <a:r>
              <a:rPr lang="en-US" altLang="en-US" sz="2400" dirty="0"/>
              <a:t>How would you describe the office’s relationship with the research community?  How about the IRB?</a:t>
            </a:r>
          </a:p>
          <a:p>
            <a:pPr>
              <a:lnSpc>
                <a:spcPct val="100000"/>
              </a:lnSpc>
              <a:spcBef>
                <a:spcPts val="600"/>
              </a:spcBef>
              <a:spcAft>
                <a:spcPts val="600"/>
              </a:spcAft>
            </a:pPr>
            <a:r>
              <a:rPr lang="en-US" altLang="en-US" sz="2400" dirty="0"/>
              <a:t>How do you interact with the research community to support and facilitate research and the review process?</a:t>
            </a:r>
          </a:p>
          <a:p>
            <a:pPr>
              <a:lnSpc>
                <a:spcPct val="100000"/>
              </a:lnSpc>
              <a:spcBef>
                <a:spcPts val="600"/>
              </a:spcBef>
              <a:spcAft>
                <a:spcPts val="600"/>
              </a:spcAft>
            </a:pPr>
            <a:r>
              <a:rPr lang="en-US" altLang="en-US" sz="2400" dirty="0"/>
              <a:t>How is the research community kept informed?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29559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201261"/>
            <a:ext cx="7189728" cy="809542"/>
          </a:xfrm>
        </p:spPr>
        <p:txBody>
          <a:bodyPr vert="horz" lIns="91440" tIns="45720" rIns="91440" bIns="45720" rtlCol="0" anchor="b">
            <a:normAutofit/>
          </a:bodyPr>
          <a:lstStyle/>
          <a:p>
            <a:pPr algn="ctr"/>
            <a:r>
              <a:rPr lang="en-US" sz="4800" b="1" dirty="0">
                <a:solidFill>
                  <a:srgbClr val="00718F"/>
                </a:solidFill>
              </a:rPr>
              <a:t>AAHRPP</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9683" y="2114550"/>
            <a:ext cx="7161062" cy="3966210"/>
          </a:xfrm>
        </p:spPr>
        <p:txBody>
          <a:bodyPr vert="horz" lIns="91440" tIns="45720" rIns="91440" bIns="45720" rtlCol="0">
            <a:normAutofit/>
          </a:bodyPr>
          <a:lstStyle/>
          <a:p>
            <a:pPr>
              <a:spcAft>
                <a:spcPts val="1200"/>
              </a:spcAft>
            </a:pPr>
            <a:r>
              <a:rPr lang="en-US" altLang="en-US" sz="2400" b="1" dirty="0"/>
              <a:t>AAHRPP </a:t>
            </a:r>
            <a:r>
              <a:rPr lang="en-US" altLang="en-US" sz="2400" dirty="0"/>
              <a:t>– Association for the Accreditation of Human Research Protection Programs</a:t>
            </a:r>
          </a:p>
          <a:p>
            <a:r>
              <a:rPr lang="en-US" sz="2400" b="1" i="0" dirty="0">
                <a:solidFill>
                  <a:srgbClr val="353535"/>
                </a:solidFill>
                <a:effectLst/>
              </a:rPr>
              <a:t>AAHRPP’s Mission</a:t>
            </a:r>
            <a:r>
              <a:rPr lang="en-US" sz="2400" dirty="0">
                <a:solidFill>
                  <a:srgbClr val="353535"/>
                </a:solidFill>
              </a:rPr>
              <a:t> – “</a:t>
            </a:r>
            <a:r>
              <a:rPr lang="en-US" sz="2400" b="0" i="0" dirty="0">
                <a:solidFill>
                  <a:srgbClr val="353535"/>
                </a:solidFill>
                <a:effectLst/>
              </a:rPr>
              <a:t>AAHRPP accredits high-quality human research protection programs in order to promote excellent, ethically sound research. Through partnerships with research organizations, researchers, sponsors, and the public, AAHRPP encourages effective, efficient, and innovative systems of protection for human research participants.”</a:t>
            </a:r>
          </a:p>
          <a:p>
            <a:pPr marL="0" indent="0">
              <a:buNone/>
            </a:pPr>
            <a:endParaRPr lang="en-US" sz="2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058632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General Questions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spcBef>
                <a:spcPts val="0"/>
              </a:spcBef>
              <a:spcAft>
                <a:spcPts val="600"/>
              </a:spcAft>
            </a:pPr>
            <a:r>
              <a:rPr lang="en-US" altLang="en-US" sz="2400" dirty="0"/>
              <a:t>What does your typical day look like? What are you responsible for?</a:t>
            </a:r>
          </a:p>
          <a:p>
            <a:pPr>
              <a:lnSpc>
                <a:spcPct val="100000"/>
              </a:lnSpc>
              <a:spcBef>
                <a:spcPts val="0"/>
              </a:spcBef>
              <a:spcAft>
                <a:spcPts val="600"/>
              </a:spcAft>
            </a:pPr>
            <a:r>
              <a:rPr lang="en-US" altLang="en-US" sz="2400" dirty="0"/>
              <a:t>Tell us about the Chair’s role and how you work with them?  </a:t>
            </a:r>
          </a:p>
          <a:p>
            <a:pPr>
              <a:lnSpc>
                <a:spcPct val="100000"/>
              </a:lnSpc>
              <a:spcBef>
                <a:spcPts val="0"/>
              </a:spcBef>
              <a:spcAft>
                <a:spcPts val="600"/>
              </a:spcAft>
            </a:pPr>
            <a:r>
              <a:rPr lang="en-US" altLang="en-US" sz="2400" dirty="0"/>
              <a:t>How about IRB members? What types of reviews are they responsible for? How do you determine who to assign a review to?</a:t>
            </a:r>
          </a:p>
          <a:p>
            <a:pPr>
              <a:lnSpc>
                <a:spcPct val="100000"/>
              </a:lnSpc>
              <a:spcBef>
                <a:spcPts val="0"/>
              </a:spcBef>
              <a:spcAft>
                <a:spcPts val="600"/>
              </a:spcAft>
            </a:pPr>
            <a:r>
              <a:rPr lang="en-US" altLang="en-US" sz="2400" dirty="0"/>
              <a:t>Are you an IRB member? What reviews are you responsible for?</a:t>
            </a:r>
          </a:p>
          <a:p>
            <a:pPr>
              <a:lnSpc>
                <a:spcPct val="100000"/>
              </a:lnSpc>
              <a:spcBef>
                <a:spcPts val="600"/>
              </a:spcBef>
              <a:spcAft>
                <a:spcPts val="600"/>
              </a:spcAft>
            </a:pPr>
            <a:endParaRPr lang="en-US" alt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034314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Support</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spcBef>
                <a:spcPts val="0"/>
              </a:spcBef>
              <a:spcAft>
                <a:spcPts val="600"/>
              </a:spcAft>
            </a:pPr>
            <a:r>
              <a:rPr lang="en-US" altLang="en-US" sz="2400" dirty="0">
                <a:ea typeface="Cambria" panose="02040503050406030204" pitchFamily="18" charset="0"/>
                <a:cs typeface="Times New Roman" panose="02020603050405020304" pitchFamily="18" charset="0"/>
              </a:rPr>
              <a:t>What resources are available to you and to IRB members to support the review process?</a:t>
            </a:r>
          </a:p>
          <a:p>
            <a:pPr>
              <a:lnSpc>
                <a:spcPct val="100000"/>
              </a:lnSpc>
              <a:spcBef>
                <a:spcPts val="0"/>
              </a:spcBef>
              <a:spcAft>
                <a:spcPts val="600"/>
              </a:spcAft>
            </a:pPr>
            <a:r>
              <a:rPr lang="en-US" altLang="en-US" sz="2400" dirty="0">
                <a:ea typeface="Cambria" panose="02040503050406030204" pitchFamily="18" charset="0"/>
                <a:cs typeface="Times New Roman" panose="02020603050405020304" pitchFamily="18" charset="0"/>
              </a:rPr>
              <a:t>Do you have checklists and other decision-support tools?  Are they consistently used?  Are they retained?</a:t>
            </a:r>
          </a:p>
          <a:p>
            <a:pPr>
              <a:lnSpc>
                <a:spcPct val="100000"/>
              </a:lnSpc>
              <a:spcBef>
                <a:spcPts val="0"/>
              </a:spcBef>
              <a:spcAft>
                <a:spcPts val="600"/>
              </a:spcAft>
            </a:pPr>
            <a:r>
              <a:rPr lang="en-US" altLang="en-US" sz="2400" dirty="0">
                <a:ea typeface="Cambria" panose="02040503050406030204" pitchFamily="18" charset="0"/>
                <a:cs typeface="Times New Roman" panose="02020603050405020304" pitchFamily="18" charset="0"/>
              </a:rPr>
              <a:t>How are policies and procedures made available to everyone?</a:t>
            </a:r>
          </a:p>
          <a:p>
            <a:pPr>
              <a:lnSpc>
                <a:spcPct val="100000"/>
              </a:lnSpc>
              <a:spcBef>
                <a:spcPts val="0"/>
              </a:spcBef>
              <a:spcAft>
                <a:spcPts val="600"/>
              </a:spcAft>
            </a:pPr>
            <a:r>
              <a:rPr lang="en-US" altLang="en-US" sz="2400" dirty="0">
                <a:ea typeface="Cambria" panose="02040503050406030204" pitchFamily="18" charset="0"/>
                <a:cs typeface="Times New Roman" panose="02020603050405020304" pitchFamily="18" charset="0"/>
              </a:rPr>
              <a:t>How do you resolve questions (your own, IRB members)?</a:t>
            </a:r>
            <a:endParaRPr lang="en-US" alt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4243989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IRB Members</a:t>
            </a: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a:bodyPr>
          <a:lstStyle/>
          <a:p>
            <a:pPr>
              <a:lnSpc>
                <a:spcPct val="100000"/>
              </a:lnSpc>
              <a:spcBef>
                <a:spcPts val="600"/>
              </a:spcBef>
              <a:spcAft>
                <a:spcPts val="600"/>
              </a:spcAft>
            </a:pPr>
            <a:r>
              <a:rPr lang="en-US" altLang="en-US" sz="2400" dirty="0"/>
              <a:t>How are IRB members selected?  What is taken into consideration?</a:t>
            </a:r>
          </a:p>
          <a:p>
            <a:pPr>
              <a:lnSpc>
                <a:spcPct val="100000"/>
              </a:lnSpc>
              <a:spcBef>
                <a:spcPts val="600"/>
              </a:spcBef>
              <a:spcAft>
                <a:spcPts val="600"/>
              </a:spcAft>
            </a:pPr>
            <a:r>
              <a:rPr lang="en-US" altLang="en-US" sz="2400" dirty="0"/>
              <a:t>How are IRB members trained?</a:t>
            </a:r>
          </a:p>
          <a:p>
            <a:pPr>
              <a:lnSpc>
                <a:spcPct val="100000"/>
              </a:lnSpc>
              <a:spcBef>
                <a:spcPts val="600"/>
              </a:spcBef>
              <a:spcAft>
                <a:spcPts val="600"/>
              </a:spcAft>
            </a:pPr>
            <a:r>
              <a:rPr lang="en-US" altLang="en-US" sz="2400" dirty="0"/>
              <a:t>What information is kept in IRB member files?</a:t>
            </a:r>
          </a:p>
          <a:p>
            <a:pPr>
              <a:lnSpc>
                <a:spcPct val="100000"/>
              </a:lnSpc>
              <a:spcBef>
                <a:spcPts val="600"/>
              </a:spcBef>
              <a:spcAft>
                <a:spcPts val="600"/>
              </a:spcAft>
            </a:pPr>
            <a:r>
              <a:rPr lang="en-US" altLang="en-US" sz="2400" dirty="0"/>
              <a:t>When are rosters updated?</a:t>
            </a:r>
          </a:p>
          <a:p>
            <a:pPr>
              <a:lnSpc>
                <a:spcPct val="100000"/>
              </a:lnSpc>
              <a:spcBef>
                <a:spcPts val="600"/>
              </a:spcBef>
              <a:spcAft>
                <a:spcPts val="600"/>
              </a:spcAft>
            </a:pPr>
            <a:r>
              <a:rPr lang="en-US" altLang="en-US" sz="2400" dirty="0"/>
              <a:t>Who is responsible for the federal IRB registrations? FWA?  When are these updated?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776030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Pre-Review</a:t>
            </a: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a:bodyPr>
          <a:lstStyle/>
          <a:p>
            <a:pPr marL="225425" marR="0" indent="-225425">
              <a:spcBef>
                <a:spcPts val="0"/>
              </a:spcBef>
              <a:spcAft>
                <a:spcPts val="10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Do you pre-review research before it is assigned for review?</a:t>
            </a:r>
          </a:p>
          <a:p>
            <a:pPr marL="225425" marR="0" indent="-225425">
              <a:spcBef>
                <a:spcPts val="0"/>
              </a:spcBef>
              <a:spcAft>
                <a:spcPts val="10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What do you look for?</a:t>
            </a:r>
            <a:r>
              <a:rPr lang="en-US" sz="2400" dirty="0">
                <a:latin typeface="Calibri" panose="020F0502020204030204" pitchFamily="34" charset="0"/>
                <a:ea typeface="Cambria" panose="02040503050406030204" pitchFamily="18" charset="0"/>
                <a:cs typeface="Times New Roman" panose="02020603050405020304" pitchFamily="18" charset="0"/>
              </a:rPr>
              <a:t> How do you determine whether a submission is ready for review?</a:t>
            </a:r>
          </a:p>
          <a:p>
            <a:pPr marL="225425" marR="0" indent="-225425">
              <a:spcBef>
                <a:spcPts val="0"/>
              </a:spcBef>
              <a:spcAft>
                <a:spcPts val="1000"/>
              </a:spcAft>
            </a:pPr>
            <a:r>
              <a:rPr lang="en-US" sz="2400" dirty="0">
                <a:latin typeface="Calibri" panose="020F0502020204030204" pitchFamily="34" charset="0"/>
                <a:ea typeface="Cambria" panose="02040503050406030204" pitchFamily="18" charset="0"/>
                <a:cs typeface="Times New Roman" panose="02020603050405020304" pitchFamily="18" charset="0"/>
              </a:rPr>
              <a:t>What types of issues do you try to resolve in pre-review?</a:t>
            </a:r>
          </a:p>
          <a:p>
            <a:pPr marL="225425" marR="0" indent="-225425">
              <a:spcBef>
                <a:spcPts val="0"/>
              </a:spcBef>
              <a:spcAft>
                <a:spcPts val="10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What types of information do you communicate to the reviewer(s) from your pre-review?</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090614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Scientific Review</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Autofit/>
          </a:bodyPr>
          <a:lstStyle/>
          <a:p>
            <a:pPr>
              <a:lnSpc>
                <a:spcPct val="100000"/>
              </a:lnSpc>
              <a:spcBef>
                <a:spcPts val="0"/>
              </a:spcBef>
              <a:spcAft>
                <a:spcPts val="600"/>
              </a:spcAft>
            </a:pPr>
            <a:r>
              <a:rPr lang="en-US" altLang="en-US" sz="2400" dirty="0"/>
              <a:t>What is the process for scientific review?  Who is responsible? Does it happen before IRB review or in parallel?</a:t>
            </a:r>
          </a:p>
          <a:p>
            <a:pPr>
              <a:lnSpc>
                <a:spcPct val="100000"/>
              </a:lnSpc>
              <a:spcBef>
                <a:spcPts val="0"/>
              </a:spcBef>
              <a:spcAft>
                <a:spcPts val="600"/>
              </a:spcAft>
            </a:pPr>
            <a:r>
              <a:rPr lang="en-US" altLang="en-US" sz="2400" dirty="0"/>
              <a:t>How are the results of the scientific review communicated to the IRB?</a:t>
            </a:r>
          </a:p>
          <a:p>
            <a:pPr>
              <a:lnSpc>
                <a:spcPct val="100000"/>
              </a:lnSpc>
              <a:spcBef>
                <a:spcPts val="0"/>
              </a:spcBef>
              <a:spcAft>
                <a:spcPts val="600"/>
              </a:spcAft>
            </a:pPr>
            <a:r>
              <a:rPr lang="en-US" altLang="en-US" sz="2400" dirty="0"/>
              <a:t>What does the IRB use this information for?</a:t>
            </a:r>
          </a:p>
          <a:p>
            <a:pPr marL="690563" indent="-233363">
              <a:lnSpc>
                <a:spcPct val="100000"/>
              </a:lnSpc>
              <a:spcBef>
                <a:spcPts val="0"/>
              </a:spcBef>
              <a:spcAft>
                <a:spcPts val="600"/>
              </a:spcAft>
              <a:buFont typeface="Wingdings" panose="05000000000000000000" pitchFamily="2" charset="2"/>
              <a:buChar char="ü"/>
            </a:pPr>
            <a:r>
              <a:rPr lang="en-US" altLang="en-US" sz="2000" dirty="0">
                <a:solidFill>
                  <a:srgbClr val="C00000"/>
                </a:solidFill>
              </a:rPr>
              <a:t>TIP</a:t>
            </a:r>
            <a:r>
              <a:rPr lang="en-US" altLang="en-US" sz="2000" dirty="0"/>
              <a:t> – to inform the IRB’s determinations regarding the first two criteria for approval (sound research design, importance of the knowledge likely to result (merit))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5211" y="5342285"/>
            <a:ext cx="1075765" cy="914400"/>
          </a:xfrm>
          <a:prstGeom prst="rect">
            <a:avLst/>
          </a:prstGeom>
        </p:spPr>
      </p:pic>
    </p:spTree>
    <p:extLst>
      <p:ext uri="{BB962C8B-B14F-4D97-AF65-F5344CB8AC3E}">
        <p14:creationId xmlns:p14="http://schemas.microsoft.com/office/powerpoint/2010/main" val="798713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Conflict of Interest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fontScale="85000" lnSpcReduction="10000"/>
          </a:bodyPr>
          <a:lstStyle/>
          <a:p>
            <a:pPr>
              <a:lnSpc>
                <a:spcPct val="100000"/>
              </a:lnSpc>
              <a:spcBef>
                <a:spcPts val="0"/>
              </a:spcBef>
              <a:spcAft>
                <a:spcPts val="600"/>
              </a:spcAft>
            </a:pPr>
            <a:r>
              <a:rPr lang="en-US" altLang="en-US" dirty="0"/>
              <a:t>IRB Members</a:t>
            </a:r>
          </a:p>
          <a:p>
            <a:pPr lvl="1">
              <a:lnSpc>
                <a:spcPct val="100000"/>
              </a:lnSpc>
              <a:spcBef>
                <a:spcPts val="0"/>
              </a:spcBef>
              <a:spcAft>
                <a:spcPts val="600"/>
              </a:spcAft>
            </a:pPr>
            <a:r>
              <a:rPr lang="en-US" altLang="en-US" sz="2600" dirty="0"/>
              <a:t>Do IRB members have to disclose potential COI? How does this work?</a:t>
            </a:r>
          </a:p>
          <a:p>
            <a:pPr lvl="1">
              <a:lnSpc>
                <a:spcPct val="100000"/>
              </a:lnSpc>
              <a:spcBef>
                <a:spcPts val="0"/>
              </a:spcBef>
              <a:spcAft>
                <a:spcPts val="600"/>
              </a:spcAft>
            </a:pPr>
            <a:r>
              <a:rPr lang="en-US" altLang="en-US" sz="2600" dirty="0"/>
              <a:t>How do you know if a member has a COI in relation to a submission?</a:t>
            </a:r>
          </a:p>
          <a:p>
            <a:pPr lvl="1">
              <a:lnSpc>
                <a:spcPct val="100000"/>
              </a:lnSpc>
              <a:spcBef>
                <a:spcPts val="0"/>
              </a:spcBef>
              <a:spcAft>
                <a:spcPts val="600"/>
              </a:spcAft>
            </a:pPr>
            <a:r>
              <a:rPr lang="en-US" altLang="en-US" sz="2600" dirty="0"/>
              <a:t>What happens when an IRB member has a COI?</a:t>
            </a:r>
          </a:p>
          <a:p>
            <a:pPr lvl="1">
              <a:lnSpc>
                <a:spcPct val="100000"/>
              </a:lnSpc>
              <a:spcBef>
                <a:spcPts val="0"/>
              </a:spcBef>
              <a:spcAft>
                <a:spcPts val="600"/>
              </a:spcAft>
            </a:pPr>
            <a:r>
              <a:rPr lang="en-US" altLang="en-US" sz="2600" dirty="0"/>
              <a:t>For convened board meetings, does IRB member COI impact quorum?</a:t>
            </a:r>
          </a:p>
          <a:p>
            <a:pPr lvl="1">
              <a:lnSpc>
                <a:spcPct val="100000"/>
              </a:lnSpc>
              <a:spcBef>
                <a:spcPts val="0"/>
              </a:spcBef>
              <a:spcAft>
                <a:spcPts val="600"/>
              </a:spcAft>
            </a:pPr>
            <a:r>
              <a:rPr lang="en-US" altLang="en-US" sz="2600" dirty="0">
                <a:cs typeface="Calibri"/>
              </a:rPr>
              <a:t>What is the difference between recusal and abstaining?</a:t>
            </a:r>
          </a:p>
          <a:p>
            <a:pPr lvl="1">
              <a:lnSpc>
                <a:spcPct val="100000"/>
              </a:lnSpc>
              <a:spcBef>
                <a:spcPts val="0"/>
              </a:spcBef>
              <a:spcAft>
                <a:spcPts val="600"/>
              </a:spcAft>
            </a:pPr>
            <a:r>
              <a:rPr lang="en-US" altLang="en-US" sz="2600" dirty="0">
                <a:cs typeface="Calibri"/>
              </a:rPr>
              <a:t>If you meet virtually, how do you manage recusals? (e.g., is the member moved to a virtual waiting room?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119151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040860"/>
            <a:ext cx="7189728" cy="793693"/>
          </a:xfrm>
        </p:spPr>
        <p:txBody>
          <a:bodyPr vert="horz" lIns="91440" tIns="45720" rIns="91440" bIns="45720" rtlCol="0" anchor="b">
            <a:normAutofit/>
          </a:bodyPr>
          <a:lstStyle/>
          <a:p>
            <a:pPr algn="ctr"/>
            <a:r>
              <a:rPr lang="en-US" sz="4400" b="1" dirty="0">
                <a:solidFill>
                  <a:srgbClr val="00718F"/>
                </a:solidFill>
              </a:rPr>
              <a:t>Conflict of Interest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797668" y="1834553"/>
            <a:ext cx="7548664" cy="4140890"/>
          </a:xfrm>
        </p:spPr>
        <p:txBody>
          <a:bodyPr vert="horz" lIns="91440" tIns="45720" rIns="91440" bIns="45720" rtlCol="0">
            <a:noAutofit/>
          </a:bodyPr>
          <a:lstStyle/>
          <a:p>
            <a:pPr>
              <a:spcBef>
                <a:spcPts val="0"/>
              </a:spcBef>
              <a:spcAft>
                <a:spcPts val="600"/>
              </a:spcAft>
            </a:pPr>
            <a:r>
              <a:rPr lang="en-US" altLang="en-US" sz="2200" dirty="0"/>
              <a:t>Investigators, Research Staff</a:t>
            </a:r>
          </a:p>
          <a:p>
            <a:pPr lvl="1">
              <a:spcBef>
                <a:spcPts val="0"/>
              </a:spcBef>
              <a:spcAft>
                <a:spcPts val="600"/>
              </a:spcAft>
            </a:pPr>
            <a:r>
              <a:rPr lang="en-US" altLang="en-US" sz="2200" dirty="0"/>
              <a:t>How does the COI process work here?  Is there a COI committee?  Does the review happen before or parallel to IRB review?</a:t>
            </a:r>
          </a:p>
          <a:p>
            <a:pPr lvl="1">
              <a:spcBef>
                <a:spcPts val="0"/>
              </a:spcBef>
              <a:spcAft>
                <a:spcPts val="600"/>
              </a:spcAft>
            </a:pPr>
            <a:r>
              <a:rPr lang="en-US" altLang="en-US" sz="2200" dirty="0"/>
              <a:t>Who has to disclose potential COI? Investigators? Staff?</a:t>
            </a:r>
          </a:p>
          <a:p>
            <a:pPr lvl="1">
              <a:spcBef>
                <a:spcPts val="0"/>
              </a:spcBef>
              <a:spcAft>
                <a:spcPts val="600"/>
              </a:spcAft>
            </a:pPr>
            <a:r>
              <a:rPr lang="en-US" altLang="en-US" sz="2200" dirty="0"/>
              <a:t>How often are potential COIs disclosed? On an annual basis? On a study-by-study basis? </a:t>
            </a:r>
          </a:p>
          <a:p>
            <a:pPr lvl="1">
              <a:spcBef>
                <a:spcPts val="0"/>
              </a:spcBef>
              <a:spcAft>
                <a:spcPts val="600"/>
              </a:spcAft>
            </a:pPr>
            <a:r>
              <a:rPr lang="en-US" altLang="en-US" sz="2200" dirty="0"/>
              <a:t>How are the results of the review communicated to the IRB?</a:t>
            </a:r>
          </a:p>
          <a:p>
            <a:pPr lvl="1">
              <a:spcBef>
                <a:spcPts val="0"/>
              </a:spcBef>
              <a:spcAft>
                <a:spcPts val="600"/>
              </a:spcAft>
            </a:pPr>
            <a:r>
              <a:rPr lang="en-US" altLang="en-US" sz="2200" dirty="0"/>
              <a:t>Who has the final authority to determine whether any interest and its management allows the research to be approved?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826373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Conflict of Interest</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fontScale="92500"/>
          </a:bodyPr>
          <a:lstStyle/>
          <a:p>
            <a:pPr>
              <a:spcBef>
                <a:spcPts val="600"/>
              </a:spcBef>
              <a:spcAft>
                <a:spcPts val="600"/>
              </a:spcAft>
            </a:pPr>
            <a:r>
              <a:rPr lang="en-US" altLang="en-US" sz="2600" dirty="0"/>
              <a:t>Institutional COI</a:t>
            </a:r>
          </a:p>
          <a:p>
            <a:pPr lvl="1">
              <a:spcAft>
                <a:spcPts val="600"/>
              </a:spcAft>
            </a:pPr>
            <a:r>
              <a:rPr lang="en-US" altLang="en-US" sz="2600" dirty="0"/>
              <a:t>What kinds of activities does your organization engage in that might be perceived as institutional conflicts of interest? </a:t>
            </a:r>
          </a:p>
          <a:p>
            <a:pPr lvl="1">
              <a:spcAft>
                <a:spcPts val="600"/>
              </a:spcAft>
            </a:pPr>
            <a:r>
              <a:rPr lang="en-US" altLang="en-US" sz="2600" dirty="0"/>
              <a:t>Are there relationships with commercial entities that the public might perceive as creating conflicts for your organizational and its research? </a:t>
            </a:r>
          </a:p>
          <a:p>
            <a:pPr lvl="1">
              <a:spcAft>
                <a:spcPts val="600"/>
              </a:spcAft>
            </a:pPr>
            <a:r>
              <a:rPr lang="en-US" altLang="en-US" sz="2600" dirty="0"/>
              <a:t>How are institutional conflicts of interest identified?</a:t>
            </a:r>
          </a:p>
          <a:p>
            <a:pPr lvl="1">
              <a:spcAft>
                <a:spcPts val="600"/>
              </a:spcAft>
            </a:pPr>
            <a:r>
              <a:rPr lang="en-US" altLang="en-US" sz="2600" dirty="0"/>
              <a:t>How are institutional conflicts of interests managed?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294104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Other Reviews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171699"/>
            <a:ext cx="7300476" cy="3803743"/>
          </a:xfrm>
        </p:spPr>
        <p:txBody>
          <a:bodyPr vert="horz" lIns="91440" tIns="45720" rIns="91440" bIns="45720" rtlCol="0">
            <a:normAutofit/>
          </a:bodyPr>
          <a:lstStyle/>
          <a:p>
            <a:pPr>
              <a:spcBef>
                <a:spcPts val="0"/>
              </a:spcBef>
              <a:spcAft>
                <a:spcPts val="600"/>
              </a:spcAft>
            </a:pPr>
            <a:r>
              <a:rPr lang="en-US" altLang="en-US" sz="2400" dirty="0"/>
              <a:t>Tell us about the process for other reviews such as:</a:t>
            </a:r>
          </a:p>
          <a:p>
            <a:pPr lvl="1">
              <a:spcBef>
                <a:spcPts val="0"/>
              </a:spcBef>
              <a:spcAft>
                <a:spcPts val="600"/>
              </a:spcAft>
            </a:pPr>
            <a:r>
              <a:rPr lang="en-US" altLang="en-US" dirty="0"/>
              <a:t>Institutional Biosafety Committee</a:t>
            </a:r>
          </a:p>
          <a:p>
            <a:pPr lvl="1">
              <a:spcBef>
                <a:spcPts val="0"/>
              </a:spcBef>
              <a:spcAft>
                <a:spcPts val="600"/>
              </a:spcAft>
            </a:pPr>
            <a:r>
              <a:rPr lang="en-US" altLang="en-US" dirty="0"/>
              <a:t>Radiation Safety</a:t>
            </a:r>
          </a:p>
          <a:p>
            <a:pPr lvl="1">
              <a:spcBef>
                <a:spcPts val="0"/>
              </a:spcBef>
              <a:spcAft>
                <a:spcPts val="600"/>
              </a:spcAft>
            </a:pPr>
            <a:r>
              <a:rPr lang="en-US" altLang="en-US" dirty="0"/>
              <a:t>Departmental Reviews</a:t>
            </a:r>
          </a:p>
          <a:p>
            <a:pPr lvl="1">
              <a:spcBef>
                <a:spcPts val="0"/>
              </a:spcBef>
              <a:spcAft>
                <a:spcPts val="600"/>
              </a:spcAft>
            </a:pPr>
            <a:r>
              <a:rPr lang="en-US" altLang="en-US" dirty="0"/>
              <a:t>Others</a:t>
            </a:r>
          </a:p>
          <a:p>
            <a:pPr>
              <a:spcBef>
                <a:spcPts val="0"/>
              </a:spcBef>
              <a:spcAft>
                <a:spcPts val="600"/>
              </a:spcAft>
            </a:pPr>
            <a:r>
              <a:rPr lang="en-US" altLang="en-US" sz="2400" dirty="0"/>
              <a:t>How are these reviews coordinated with IRB review?</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238963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960110"/>
            <a:ext cx="7189728" cy="774430"/>
          </a:xfrm>
        </p:spPr>
        <p:txBody>
          <a:bodyPr vert="horz" lIns="91440" tIns="45720" rIns="91440" bIns="45720" rtlCol="0" anchor="b">
            <a:normAutofit/>
          </a:bodyPr>
          <a:lstStyle/>
          <a:p>
            <a:pPr algn="ctr"/>
            <a:r>
              <a:rPr lang="en-US" sz="4400" b="1" dirty="0">
                <a:solidFill>
                  <a:srgbClr val="00718F"/>
                </a:solidFill>
              </a:rPr>
              <a:t>HSR Determinations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818409"/>
            <a:ext cx="7300476" cy="4157034"/>
          </a:xfrm>
        </p:spPr>
        <p:txBody>
          <a:bodyPr vert="horz" lIns="91440" tIns="45720" rIns="91440" bIns="45720" rtlCol="0">
            <a:noAutofit/>
          </a:bodyPr>
          <a:lstStyle/>
          <a:p>
            <a:pPr>
              <a:lnSpc>
                <a:spcPct val="80000"/>
              </a:lnSpc>
              <a:spcBef>
                <a:spcPts val="0"/>
              </a:spcBef>
              <a:spcAft>
                <a:spcPts val="600"/>
              </a:spcAft>
            </a:pPr>
            <a:r>
              <a:rPr lang="en-US" altLang="en-US" sz="2200" dirty="0"/>
              <a:t>Are you responsible for or involved in determinations regarding whether an activity is human subjects research?</a:t>
            </a:r>
          </a:p>
          <a:p>
            <a:pPr>
              <a:lnSpc>
                <a:spcPct val="80000"/>
              </a:lnSpc>
              <a:spcBef>
                <a:spcPts val="0"/>
              </a:spcBef>
              <a:spcAft>
                <a:spcPts val="600"/>
              </a:spcAft>
            </a:pPr>
            <a:r>
              <a:rPr lang="en-US" altLang="en-US" sz="2200" dirty="0"/>
              <a:t>How does this work? What do you take into consideration?</a:t>
            </a:r>
          </a:p>
          <a:p>
            <a:pPr>
              <a:lnSpc>
                <a:spcPct val="80000"/>
              </a:lnSpc>
              <a:spcBef>
                <a:spcPts val="0"/>
              </a:spcBef>
              <a:spcAft>
                <a:spcPts val="600"/>
              </a:spcAft>
            </a:pPr>
            <a:r>
              <a:rPr lang="en-US" altLang="en-US" sz="2200" dirty="0"/>
              <a:t>Are there any activities that are deemed “not research” under federal regulations?  Can you provide an example?</a:t>
            </a:r>
          </a:p>
          <a:p>
            <a:pPr>
              <a:lnSpc>
                <a:spcPct val="80000"/>
              </a:lnSpc>
              <a:spcBef>
                <a:spcPts val="0"/>
              </a:spcBef>
              <a:spcAft>
                <a:spcPts val="600"/>
              </a:spcAft>
            </a:pPr>
            <a:r>
              <a:rPr lang="en-US" altLang="en-US" sz="2200" dirty="0"/>
              <a:t>Are there any additional activities that McLaren has defined as “not research”?  What are they?</a:t>
            </a:r>
          </a:p>
          <a:p>
            <a:pPr>
              <a:lnSpc>
                <a:spcPct val="80000"/>
              </a:lnSpc>
              <a:spcBef>
                <a:spcPts val="0"/>
              </a:spcBef>
              <a:spcAft>
                <a:spcPts val="600"/>
              </a:spcAft>
            </a:pPr>
            <a:r>
              <a:rPr lang="en-US" altLang="en-US" sz="2200" dirty="0"/>
              <a:t>How are HSR determinations documented and communicated?</a:t>
            </a:r>
          </a:p>
          <a:p>
            <a:pPr>
              <a:lnSpc>
                <a:spcPct val="80000"/>
              </a:lnSpc>
              <a:spcBef>
                <a:spcPts val="0"/>
              </a:spcBef>
              <a:spcAft>
                <a:spcPts val="600"/>
              </a:spcAft>
            </a:pPr>
            <a:r>
              <a:rPr lang="en-US" altLang="en-US" sz="2200" dirty="0"/>
              <a:t>How does the institution ensure that investigators understand that other institutional reviews and approvals may still be needed in addition to the Not HSR determination?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99950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3" y="689648"/>
            <a:ext cx="7857070" cy="1325563"/>
          </a:xfrm>
        </p:spPr>
        <p:txBody>
          <a:bodyPr>
            <a:normAutofit/>
          </a:bodyPr>
          <a:lstStyle/>
          <a:p>
            <a:pPr algn="ctr"/>
            <a:r>
              <a:rPr lang="en-US" b="1" dirty="0">
                <a:solidFill>
                  <a:srgbClr val="00718F"/>
                </a:solidFill>
              </a:rPr>
              <a:t>What is an HRPP?</a:t>
            </a:r>
          </a:p>
        </p:txBody>
      </p:sp>
      <p:sp>
        <p:nvSpPr>
          <p:cNvPr id="3" name="Content Placeholder 2"/>
          <p:cNvSpPr>
            <a:spLocks noGrp="1"/>
          </p:cNvSpPr>
          <p:nvPr>
            <p:ph idx="1"/>
          </p:nvPr>
        </p:nvSpPr>
        <p:spPr>
          <a:xfrm>
            <a:off x="508639" y="2190230"/>
            <a:ext cx="8126719" cy="3408843"/>
          </a:xfrm>
        </p:spPr>
        <p:txBody>
          <a:bodyPr>
            <a:normAutofit/>
          </a:bodyPr>
          <a:lstStyle/>
          <a:p>
            <a:pPr marL="0" indent="0">
              <a:lnSpc>
                <a:spcPct val="120000"/>
              </a:lnSpc>
              <a:spcAft>
                <a:spcPts val="1200"/>
              </a:spcAft>
              <a:buNone/>
            </a:pPr>
            <a:r>
              <a:rPr lang="en-US" altLang="en-US" dirty="0"/>
              <a:t>A Human Research Protection Program (HRPP) is a </a:t>
            </a:r>
            <a:r>
              <a:rPr lang="en-US" altLang="en-US" u="sng" dirty="0"/>
              <a:t>comprehensive and organized system</a:t>
            </a:r>
            <a:r>
              <a:rPr lang="en-US" altLang="en-US" dirty="0"/>
              <a:t> to ensure the protection of human volunteers participating in research. </a:t>
            </a:r>
          </a:p>
        </p:txBody>
      </p:sp>
    </p:spTree>
    <p:extLst>
      <p:ext uri="{BB962C8B-B14F-4D97-AF65-F5344CB8AC3E}">
        <p14:creationId xmlns:p14="http://schemas.microsoft.com/office/powerpoint/2010/main" val="1389404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960110"/>
            <a:ext cx="7189728" cy="709562"/>
          </a:xfrm>
        </p:spPr>
        <p:txBody>
          <a:bodyPr vert="horz" lIns="91440" tIns="45720" rIns="91440" bIns="45720" rtlCol="0" anchor="b">
            <a:normAutofit/>
          </a:bodyPr>
          <a:lstStyle/>
          <a:p>
            <a:pPr algn="ctr"/>
            <a:r>
              <a:rPr lang="en-US" sz="4400" b="1" dirty="0">
                <a:solidFill>
                  <a:srgbClr val="00718F"/>
                </a:solidFill>
              </a:rPr>
              <a:t>Exempt Determinations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776846"/>
            <a:ext cx="7300476" cy="4198598"/>
          </a:xfrm>
        </p:spPr>
        <p:txBody>
          <a:bodyPr vert="horz" lIns="91440" tIns="45720" rIns="91440" bIns="45720" rtlCol="0">
            <a:normAutofit fontScale="77500" lnSpcReduction="20000"/>
          </a:bodyPr>
          <a:lstStyle/>
          <a:p>
            <a:pPr marL="225425" marR="0" indent="-225425">
              <a:lnSpc>
                <a:spcPct val="110000"/>
              </a:lnSpc>
              <a:spcBef>
                <a:spcPts val="0"/>
              </a:spcBef>
              <a:spcAft>
                <a:spcPts val="600"/>
              </a:spcAft>
            </a:pPr>
            <a:r>
              <a:rPr lang="en-US" sz="2800" dirty="0">
                <a:effectLst/>
                <a:ea typeface="Cambria" panose="02040503050406030204" pitchFamily="18" charset="0"/>
                <a:cs typeface="Times New Roman" panose="02020603050405020304" pitchFamily="18" charset="0"/>
              </a:rPr>
              <a:t>Are you responsible for or involved in exempt determinations? How does this work? </a:t>
            </a:r>
          </a:p>
          <a:p>
            <a:pPr marL="225425" marR="0" indent="-225425">
              <a:lnSpc>
                <a:spcPct val="110000"/>
              </a:lnSpc>
              <a:spcBef>
                <a:spcPts val="0"/>
              </a:spcBef>
              <a:spcAft>
                <a:spcPts val="600"/>
              </a:spcAft>
            </a:pPr>
            <a:r>
              <a:rPr lang="en-US" sz="2800" dirty="0">
                <a:effectLst/>
                <a:ea typeface="Cambria" panose="02040503050406030204" pitchFamily="18" charset="0"/>
                <a:cs typeface="Times New Roman" panose="02020603050405020304" pitchFamily="18" charset="0"/>
              </a:rPr>
              <a:t>What types of research are generally eligible for exemption? What do you take into consideration in your review? </a:t>
            </a:r>
          </a:p>
          <a:p>
            <a:pPr marL="225425" marR="0" indent="-225425">
              <a:lnSpc>
                <a:spcPct val="110000"/>
              </a:lnSpc>
              <a:spcBef>
                <a:spcPts val="0"/>
              </a:spcBef>
              <a:spcAft>
                <a:spcPts val="600"/>
              </a:spcAft>
            </a:pPr>
            <a:r>
              <a:rPr lang="en-US" sz="2800" dirty="0">
                <a:effectLst/>
                <a:ea typeface="Cambria" panose="02040503050406030204" pitchFamily="18" charset="0"/>
                <a:cs typeface="Times New Roman" panose="02020603050405020304" pitchFamily="18" charset="0"/>
              </a:rPr>
              <a:t>What is limited IRB review? When is it required? What does it involve? </a:t>
            </a:r>
          </a:p>
          <a:p>
            <a:pPr marL="225425" marR="0" indent="-225425">
              <a:lnSpc>
                <a:spcPct val="110000"/>
              </a:lnSpc>
              <a:spcBef>
                <a:spcPts val="0"/>
              </a:spcBef>
              <a:spcAft>
                <a:spcPts val="600"/>
              </a:spcAft>
            </a:pPr>
            <a:r>
              <a:rPr lang="en-US" sz="2800" dirty="0">
                <a:effectLst/>
                <a:ea typeface="Cambria" panose="02040503050406030204" pitchFamily="18" charset="0"/>
                <a:cs typeface="Times New Roman" panose="02020603050405020304" pitchFamily="18" charset="0"/>
              </a:rPr>
              <a:t>Are there any exemptions that </a:t>
            </a:r>
            <a:r>
              <a:rPr lang="en-US" altLang="en-US" sz="2800" dirty="0"/>
              <a:t>McLaren </a:t>
            </a:r>
            <a:r>
              <a:rPr lang="en-US" sz="2800" dirty="0">
                <a:effectLst/>
                <a:ea typeface="Cambria" panose="02040503050406030204" pitchFamily="18" charset="0"/>
                <a:cs typeface="Times New Roman" panose="02020603050405020304" pitchFamily="18" charset="0"/>
              </a:rPr>
              <a:t>does not use? Why?</a:t>
            </a:r>
          </a:p>
          <a:p>
            <a:pPr marL="225425" marR="0" indent="-225425">
              <a:lnSpc>
                <a:spcPct val="110000"/>
              </a:lnSpc>
              <a:spcBef>
                <a:spcPts val="0"/>
              </a:spcBef>
              <a:spcAft>
                <a:spcPts val="600"/>
              </a:spcAft>
            </a:pPr>
            <a:r>
              <a:rPr lang="en-US" sz="2800" dirty="0">
                <a:effectLst/>
                <a:ea typeface="Cambria" panose="02040503050406030204" pitchFamily="18" charset="0"/>
                <a:cs typeface="Times New Roman" panose="02020603050405020304" pitchFamily="18" charset="0"/>
              </a:rPr>
              <a:t>How are exempt determinations documented and communicated?</a:t>
            </a:r>
          </a:p>
          <a:p>
            <a:pPr marL="225425" marR="0" indent="-225425">
              <a:lnSpc>
                <a:spcPct val="110000"/>
              </a:lnSpc>
              <a:spcBef>
                <a:spcPts val="0"/>
              </a:spcBef>
              <a:spcAft>
                <a:spcPts val="600"/>
              </a:spcAft>
            </a:pPr>
            <a:r>
              <a:rPr lang="en-US" sz="2800" dirty="0">
                <a:ea typeface="Cambria" panose="02040503050406030204" pitchFamily="18" charset="0"/>
                <a:cs typeface="Times New Roman" panose="02020603050405020304" pitchFamily="18" charset="0"/>
              </a:rPr>
              <a:t>Do exemptions requiring limited IRB review get reported to the IRB?  </a:t>
            </a:r>
            <a:endParaRPr lang="en-US" sz="2800" dirty="0">
              <a:effectLst/>
              <a:ea typeface="Cambria" panose="020405030504060302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9122161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Expedited Review</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Autofit/>
          </a:bodyPr>
          <a:lstStyle/>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Walk us through the process for expedited reviews.</a:t>
            </a:r>
          </a:p>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Who conducts expedited reviews?</a:t>
            </a:r>
          </a:p>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How do you determine whether a submission is eligible for expedited review?</a:t>
            </a:r>
          </a:p>
          <a:p>
            <a:pPr marL="225425" marR="0" indent="-225425">
              <a:spcBef>
                <a:spcPts val="0"/>
              </a:spcBef>
              <a:spcAft>
                <a:spcPts val="600"/>
              </a:spcAft>
            </a:pPr>
            <a:r>
              <a:rPr lang="en-US" sz="2400" dirty="0">
                <a:latin typeface="Calibri" panose="020F0502020204030204" pitchFamily="34" charset="0"/>
                <a:ea typeface="Cambria" panose="02040503050406030204" pitchFamily="18" charset="0"/>
                <a:cs typeface="Times New Roman" panose="02020603050405020304" pitchFamily="18" charset="0"/>
              </a:rPr>
              <a:t>Who makes the final decision regarding eligibility for expedited review?</a:t>
            </a:r>
          </a:p>
          <a:p>
            <a:pPr marL="225425" marR="0" indent="-225425">
              <a:spcBef>
                <a:spcPts val="0"/>
              </a:spcBef>
              <a:spcAft>
                <a:spcPts val="600"/>
              </a:spcAft>
            </a:pPr>
            <a:r>
              <a:rPr lang="en-US" sz="2400" dirty="0">
                <a:latin typeface="Calibri" panose="020F0502020204030204" pitchFamily="34" charset="0"/>
                <a:ea typeface="Cambria" panose="02040503050406030204" pitchFamily="18" charset="0"/>
                <a:cs typeface="Times New Roman" panose="02020603050405020304" pitchFamily="18" charset="0"/>
              </a:rPr>
              <a:t>May an expedited reviewer disapprove research?</a:t>
            </a:r>
          </a:p>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How are expedited reviews documented?</a:t>
            </a:r>
          </a:p>
          <a:p>
            <a:pPr marL="225425" marR="0" indent="-225425">
              <a:spcBef>
                <a:spcPts val="0"/>
              </a:spcBef>
              <a:spcAft>
                <a:spcPts val="600"/>
              </a:spcAft>
            </a:pPr>
            <a:r>
              <a:rPr lang="en-US" sz="2400" dirty="0">
                <a:latin typeface="Calibri" panose="020F0502020204030204" pitchFamily="34" charset="0"/>
                <a:ea typeface="Cambria" panose="02040503050406030204" pitchFamily="18" charset="0"/>
                <a:cs typeface="Times New Roman" panose="02020603050405020304" pitchFamily="18" charset="0"/>
              </a:rPr>
              <a:t>How are expedited reviews reported to the IRB?</a:t>
            </a:r>
            <a:endParaRPr lang="en-US" sz="2400" dirty="0">
              <a:effectLst/>
              <a:latin typeface="Calibri" panose="020F0502020204030204" pitchFamily="34" charset="0"/>
              <a:ea typeface="Cambria" panose="020405030504060302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083375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b="1" dirty="0">
                <a:solidFill>
                  <a:srgbClr val="00718F"/>
                </a:solidFill>
              </a:rPr>
              <a:t>Convened Board</a:t>
            </a:r>
            <a:r>
              <a:rPr lang="en-US" sz="4400" b="1" dirty="0">
                <a:solidFill>
                  <a:srgbClr val="00718F"/>
                </a:solidFill>
              </a:rPr>
              <a:t> Reviews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a:bodyPr>
          <a:lstStyle/>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Walk us through the process for convened board reviews.</a:t>
            </a:r>
          </a:p>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What are your responsibilities (before, during, after the meeting)?</a:t>
            </a:r>
          </a:p>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What materials do IRB members get in advance of a meeting?  How far in advance of a meeting?</a:t>
            </a:r>
          </a:p>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How often do the IRBs meet?</a:t>
            </a:r>
          </a:p>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How long do meetings last?  Is there enough time to get through all of th</a:t>
            </a:r>
            <a:r>
              <a:rPr lang="en-US" sz="2400" dirty="0">
                <a:latin typeface="Calibri" panose="020F0502020204030204" pitchFamily="34" charset="0"/>
                <a:ea typeface="Cambria" panose="02040503050406030204" pitchFamily="18" charset="0"/>
                <a:cs typeface="Times New Roman" panose="02020603050405020304" pitchFamily="18" charset="0"/>
              </a:rPr>
              <a:t>e reviews?  What happens if there isn’t?</a:t>
            </a:r>
            <a:endParaRPr lang="en-US" sz="2400" dirty="0">
              <a:effectLst/>
              <a:latin typeface="Calibri" panose="020F0502020204030204" pitchFamily="34" charset="0"/>
              <a:ea typeface="Cambria" panose="020405030504060302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91803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960110"/>
            <a:ext cx="7189728" cy="874444"/>
          </a:xfrm>
        </p:spPr>
        <p:txBody>
          <a:bodyPr vert="horz" lIns="91440" tIns="45720" rIns="91440" bIns="45720" rtlCol="0" anchor="b">
            <a:normAutofit/>
          </a:bodyPr>
          <a:lstStyle/>
          <a:p>
            <a:pPr algn="ctr"/>
            <a:r>
              <a:rPr lang="en-US" b="1" dirty="0">
                <a:solidFill>
                  <a:srgbClr val="00718F"/>
                </a:solidFill>
              </a:rPr>
              <a:t>Convened Board</a:t>
            </a:r>
            <a:r>
              <a:rPr lang="en-US" sz="4400" b="1" dirty="0">
                <a:solidFill>
                  <a:srgbClr val="00718F"/>
                </a:solidFill>
              </a:rPr>
              <a:t> Reviews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Autofit/>
          </a:bodyPr>
          <a:lstStyle/>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How are reviews assigned?  Who assigns reviewer(s)?  What is taken into consideration?</a:t>
            </a:r>
          </a:p>
          <a:p>
            <a:pPr marL="225425" marR="0"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Do you use primary and secondary reviewers? What are their responsibilities?</a:t>
            </a:r>
          </a:p>
          <a:p>
            <a:pPr marL="225425" marR="0" indent="-225425">
              <a:spcBef>
                <a:spcPts val="0"/>
              </a:spcBef>
              <a:spcAft>
                <a:spcPts val="600"/>
              </a:spcAft>
            </a:pPr>
            <a:r>
              <a:rPr lang="en-US" sz="2400" dirty="0">
                <a:latin typeface="Calibri" panose="020F0502020204030204" pitchFamily="34" charset="0"/>
                <a:ea typeface="Cambria" panose="02040503050406030204" pitchFamily="18" charset="0"/>
                <a:cs typeface="Times New Roman" panose="02020603050405020304" pitchFamily="18" charset="0"/>
              </a:rPr>
              <a:t>Do non-scientist and unaffiliated members have specific review responsibilities? What are they? </a:t>
            </a:r>
          </a:p>
          <a:p>
            <a:pPr marL="225425" marR="0" indent="-225425">
              <a:spcBef>
                <a:spcPts val="0"/>
              </a:spcBef>
              <a:spcAft>
                <a:spcPts val="600"/>
              </a:spcAft>
            </a:pPr>
            <a:r>
              <a:rPr lang="en-US" sz="2400" dirty="0">
                <a:latin typeface="Calibri" panose="020F0502020204030204" pitchFamily="34" charset="0"/>
                <a:ea typeface="Cambria" panose="02040503050406030204" pitchFamily="18" charset="0"/>
                <a:cs typeface="Times New Roman" panose="02020603050405020304" pitchFamily="18" charset="0"/>
              </a:rPr>
              <a:t>Does everyone participate in the meetings? Is everyone heard?</a:t>
            </a:r>
          </a:p>
          <a:p>
            <a:pPr marL="225425" indent="-225425">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How do you ensure quorum?  Who monitors this? What happens when a member leaves?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642873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b="1" dirty="0">
                <a:solidFill>
                  <a:srgbClr val="00718F"/>
                </a:solidFill>
              </a:rPr>
              <a:t>Convened Board</a:t>
            </a:r>
            <a:r>
              <a:rPr lang="en-US" sz="4400" b="1" dirty="0">
                <a:solidFill>
                  <a:srgbClr val="00718F"/>
                </a:solidFill>
              </a:rPr>
              <a:t> Reviews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fontScale="77500" lnSpcReduction="20000"/>
          </a:bodyPr>
          <a:lstStyle/>
          <a:p>
            <a:pPr>
              <a:lnSpc>
                <a:spcPct val="120000"/>
              </a:lnSpc>
              <a:spcBef>
                <a:spcPts val="0"/>
              </a:spcBef>
              <a:spcAft>
                <a:spcPts val="600"/>
              </a:spcAft>
            </a:pPr>
            <a:r>
              <a:rPr lang="en-US" dirty="0">
                <a:effectLst/>
                <a:ea typeface="Cambria" panose="02040503050406030204" pitchFamily="18" charset="0"/>
                <a:cs typeface="Times New Roman" panose="02020603050405020304" pitchFamily="18" charset="0"/>
              </a:rPr>
              <a:t>Who is responsible for taking minutes?  What types of information do you try to capture?  Who reviews minutes?</a:t>
            </a:r>
          </a:p>
          <a:p>
            <a:pPr>
              <a:lnSpc>
                <a:spcPct val="120000"/>
              </a:lnSpc>
              <a:spcBef>
                <a:spcPts val="0"/>
              </a:spcBef>
              <a:spcAft>
                <a:spcPts val="600"/>
              </a:spcAft>
            </a:pPr>
            <a:r>
              <a:rPr lang="en-US" dirty="0">
                <a:effectLst/>
                <a:ea typeface="Cambria" panose="02040503050406030204" pitchFamily="18" charset="0"/>
                <a:cs typeface="Times New Roman" panose="02020603050405020304" pitchFamily="18" charset="0"/>
              </a:rPr>
              <a:t>How are controverted issues managed and documented? Can you provide an example?</a:t>
            </a:r>
          </a:p>
          <a:p>
            <a:pPr>
              <a:lnSpc>
                <a:spcPct val="120000"/>
              </a:lnSpc>
              <a:spcBef>
                <a:spcPts val="0"/>
              </a:spcBef>
              <a:spcAft>
                <a:spcPts val="600"/>
              </a:spcAft>
            </a:pPr>
            <a:r>
              <a:rPr lang="en-US" dirty="0">
                <a:effectLst/>
                <a:ea typeface="Cambria" panose="02040503050406030204" pitchFamily="18" charset="0"/>
                <a:cs typeface="Times New Roman" panose="02020603050405020304" pitchFamily="18" charset="0"/>
              </a:rPr>
              <a:t>When can research be conditionally approved?</a:t>
            </a:r>
          </a:p>
          <a:p>
            <a:pPr>
              <a:lnSpc>
                <a:spcPct val="120000"/>
              </a:lnSpc>
              <a:spcBef>
                <a:spcPts val="0"/>
              </a:spcBef>
              <a:spcAft>
                <a:spcPts val="600"/>
              </a:spcAft>
            </a:pPr>
            <a:r>
              <a:rPr lang="en-US" dirty="0">
                <a:effectLst/>
                <a:ea typeface="Cambria" panose="02040503050406030204" pitchFamily="18" charset="0"/>
                <a:cs typeface="Times New Roman" panose="02020603050405020304" pitchFamily="18" charset="0"/>
              </a:rPr>
              <a:t>Who reviews responses to conditional approvals?  How is this determined? </a:t>
            </a:r>
          </a:p>
          <a:p>
            <a:pPr>
              <a:lnSpc>
                <a:spcPct val="120000"/>
              </a:lnSpc>
              <a:spcBef>
                <a:spcPts val="0"/>
              </a:spcBef>
              <a:spcAft>
                <a:spcPts val="600"/>
              </a:spcAft>
            </a:pPr>
            <a:r>
              <a:rPr lang="en-US" dirty="0">
                <a:effectLst/>
                <a:ea typeface="Cambria" panose="02040503050406030204" pitchFamily="18" charset="0"/>
                <a:cs typeface="Times New Roman" panose="02020603050405020304" pitchFamily="18" charset="0"/>
              </a:rPr>
              <a:t>When must research be deferred or moved?  </a:t>
            </a:r>
          </a:p>
          <a:p>
            <a:pPr>
              <a:lnSpc>
                <a:spcPct val="120000"/>
              </a:lnSpc>
              <a:spcBef>
                <a:spcPts val="0"/>
              </a:spcBef>
              <a:spcAft>
                <a:spcPts val="600"/>
              </a:spcAft>
            </a:pPr>
            <a:r>
              <a:rPr lang="en-US" dirty="0">
                <a:effectLst/>
                <a:ea typeface="Cambria" panose="02040503050406030204" pitchFamily="18" charset="0"/>
                <a:cs typeface="Times New Roman" panose="02020603050405020304" pitchFamily="18" charset="0"/>
              </a:rPr>
              <a:t>Has the IRB ever disapproved research?  Why?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65576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b="1" dirty="0">
                <a:solidFill>
                  <a:srgbClr val="00718F"/>
                </a:solidFill>
              </a:rPr>
              <a:t>Convened Board</a:t>
            </a:r>
            <a:r>
              <a:rPr lang="en-US" sz="4400" b="1" dirty="0">
                <a:solidFill>
                  <a:srgbClr val="00718F"/>
                </a:solidFill>
              </a:rPr>
              <a:t> Reviews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920842"/>
          </a:xfrm>
        </p:spPr>
        <p:txBody>
          <a:bodyPr vert="horz" lIns="91440" tIns="45720" rIns="91440" bIns="45720" rtlCol="0">
            <a:normAutofit/>
          </a:bodyPr>
          <a:lstStyle/>
          <a:p>
            <a:pPr>
              <a:lnSpc>
                <a:spcPct val="100000"/>
              </a:lnSpc>
              <a:spcBef>
                <a:spcPts val="0"/>
              </a:spcBef>
              <a:spcAft>
                <a:spcPts val="600"/>
              </a:spcAft>
            </a:pPr>
            <a:r>
              <a:rPr lang="en-US" altLang="en-US" sz="2400" dirty="0">
                <a:ea typeface="Cambria" panose="02040503050406030204" pitchFamily="18" charset="0"/>
                <a:cs typeface="Times New Roman" panose="02020603050405020304" pitchFamily="18" charset="0"/>
              </a:rPr>
              <a:t>What happens after the IRB meeting?</a:t>
            </a:r>
          </a:p>
          <a:p>
            <a:pPr>
              <a:lnSpc>
                <a:spcPct val="100000"/>
              </a:lnSpc>
              <a:spcBef>
                <a:spcPts val="0"/>
              </a:spcBef>
              <a:spcAft>
                <a:spcPts val="600"/>
              </a:spcAft>
            </a:pPr>
            <a:r>
              <a:rPr lang="en-US" altLang="en-US" sz="2400" dirty="0">
                <a:ea typeface="Cambria" panose="02040503050406030204" pitchFamily="18" charset="0"/>
                <a:cs typeface="Times New Roman" panose="02020603050405020304" pitchFamily="18" charset="0"/>
              </a:rPr>
              <a:t>How is the review outcome communicated to researchers?  How long after an IRB meeting does this occur?</a:t>
            </a:r>
          </a:p>
          <a:p>
            <a:pPr>
              <a:lnSpc>
                <a:spcPct val="100000"/>
              </a:lnSpc>
              <a:spcBef>
                <a:spcPts val="0"/>
              </a:spcBef>
              <a:spcAft>
                <a:spcPts val="600"/>
              </a:spcAft>
            </a:pPr>
            <a:r>
              <a:rPr lang="en-US" altLang="en-US" sz="2400" dirty="0">
                <a:ea typeface="Cambria" panose="02040503050406030204" pitchFamily="18" charset="0"/>
                <a:cs typeface="Times New Roman" panose="02020603050405020304" pitchFamily="18" charset="0"/>
              </a:rPr>
              <a:t>How are IRB actions communicated to Institutional Officials?  To whom are decisions reported?  When? </a:t>
            </a:r>
            <a:endParaRPr lang="en-US" alt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3425830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b="1" dirty="0">
                <a:solidFill>
                  <a:srgbClr val="00718F"/>
                </a:solidFill>
              </a:rPr>
              <a:t>Revised Common Rule</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920842"/>
          </a:xfrm>
        </p:spPr>
        <p:txBody>
          <a:bodyPr vert="horz" lIns="91440" tIns="45720" rIns="91440" bIns="45720" rtlCol="0">
            <a:normAutofit/>
          </a:bodyPr>
          <a:lstStyle/>
          <a:p>
            <a:pPr>
              <a:spcBef>
                <a:spcPts val="0"/>
              </a:spcBef>
              <a:spcAft>
                <a:spcPts val="600"/>
              </a:spcAft>
            </a:pPr>
            <a:r>
              <a:rPr lang="en-US" altLang="en-US" sz="2400" dirty="0"/>
              <a:t>Tell us about how you were trained on the revised Common Rule.  How were IRB members trained?  The research community?</a:t>
            </a:r>
          </a:p>
          <a:p>
            <a:pPr>
              <a:spcBef>
                <a:spcPts val="0"/>
              </a:spcBef>
              <a:spcAft>
                <a:spcPts val="600"/>
              </a:spcAft>
            </a:pPr>
            <a:r>
              <a:rPr lang="en-US" altLang="en-US" sz="2400" dirty="0"/>
              <a:t>Did McLaren voluntarily transition pre-existing studies to comply with the revised Rule?  Which studies?  How did this work?</a:t>
            </a:r>
          </a:p>
          <a:p>
            <a:pPr>
              <a:spcBef>
                <a:spcPts val="0"/>
              </a:spcBef>
              <a:spcAft>
                <a:spcPts val="600"/>
              </a:spcAft>
            </a:pPr>
            <a:r>
              <a:rPr lang="en-US" altLang="en-US" sz="2400" dirty="0"/>
              <a:t>How do you know which rule applies (pre-2018 or 2018 requirements) and how do you ensure that the reviews follow the right rule?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173702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b="1" dirty="0">
                <a:solidFill>
                  <a:srgbClr val="00718F"/>
                </a:solidFill>
              </a:rPr>
              <a:t>Revised Common Rule</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920842"/>
          </a:xfrm>
        </p:spPr>
        <p:txBody>
          <a:bodyPr vert="horz" lIns="91440" tIns="45720" rIns="91440" bIns="45720" rtlCol="0">
            <a:normAutofit/>
          </a:bodyPr>
          <a:lstStyle/>
          <a:p>
            <a:pPr>
              <a:lnSpc>
                <a:spcPct val="100000"/>
              </a:lnSpc>
              <a:spcBef>
                <a:spcPts val="0"/>
              </a:spcBef>
              <a:spcAft>
                <a:spcPts val="600"/>
              </a:spcAft>
            </a:pPr>
            <a:r>
              <a:rPr lang="en-US" altLang="en-US" sz="2400" dirty="0"/>
              <a:t>When is continuing review not required under the revised Rule?</a:t>
            </a:r>
          </a:p>
          <a:p>
            <a:pPr>
              <a:lnSpc>
                <a:spcPct val="100000"/>
              </a:lnSpc>
              <a:spcBef>
                <a:spcPts val="0"/>
              </a:spcBef>
              <a:spcAft>
                <a:spcPts val="600"/>
              </a:spcAft>
            </a:pPr>
            <a:r>
              <a:rPr lang="en-US" altLang="en-US" sz="2400" dirty="0"/>
              <a:t>Does the IRB ever require continuing review when it is not required by regulation? Can you provide an example?</a:t>
            </a:r>
          </a:p>
          <a:p>
            <a:pPr>
              <a:lnSpc>
                <a:spcPct val="100000"/>
              </a:lnSpc>
              <a:spcBef>
                <a:spcPts val="0"/>
              </a:spcBef>
              <a:spcAft>
                <a:spcPts val="600"/>
              </a:spcAft>
            </a:pPr>
            <a:r>
              <a:rPr lang="en-US" altLang="en-US" sz="2400" dirty="0"/>
              <a:t>Does McLaren keep track of research that does not require continuing review?  If so, how? What types of information do you ask for?  What do you do with it?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1532565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b="1" dirty="0">
                <a:solidFill>
                  <a:srgbClr val="00718F"/>
                </a:solidFill>
              </a:rPr>
              <a:t>Other Rules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a:bodyPr>
          <a:lstStyle/>
          <a:p>
            <a:pPr>
              <a:lnSpc>
                <a:spcPct val="120000"/>
              </a:lnSpc>
              <a:spcBef>
                <a:spcPts val="0"/>
              </a:spcBef>
              <a:spcAft>
                <a:spcPts val="600"/>
              </a:spcAft>
            </a:pPr>
            <a:r>
              <a:rPr lang="en-US" altLang="en-US" sz="2400" dirty="0"/>
              <a:t>What other rules/regulations apply to McLaren research (e.g., FDA, ICH-GCP, FERPA, etc.)? </a:t>
            </a:r>
          </a:p>
          <a:p>
            <a:pPr>
              <a:lnSpc>
                <a:spcPct val="120000"/>
              </a:lnSpc>
              <a:spcBef>
                <a:spcPts val="0"/>
              </a:spcBef>
              <a:spcAft>
                <a:spcPts val="600"/>
              </a:spcAft>
            </a:pPr>
            <a:r>
              <a:rPr lang="en-US" altLang="en-US" sz="2400" dirty="0"/>
              <a:t>How do you know when additional rules apply?</a:t>
            </a:r>
          </a:p>
          <a:p>
            <a:pPr>
              <a:lnSpc>
                <a:spcPct val="120000"/>
              </a:lnSpc>
              <a:spcBef>
                <a:spcPts val="0"/>
              </a:spcBef>
              <a:spcAft>
                <a:spcPts val="600"/>
              </a:spcAft>
            </a:pPr>
            <a:r>
              <a:rPr lang="en-US" altLang="en-US" sz="2400" dirty="0"/>
              <a:t>Tell us about the process for review of FDA-regulated research? How does the IRB ensure that research meets FDA requirements?</a:t>
            </a:r>
          </a:p>
          <a:p>
            <a:pPr>
              <a:lnSpc>
                <a:spcPct val="120000"/>
              </a:lnSpc>
              <a:spcBef>
                <a:spcPts val="0"/>
              </a:spcBef>
              <a:spcAft>
                <a:spcPts val="600"/>
              </a:spcAft>
            </a:pPr>
            <a:r>
              <a:rPr lang="en-US" altLang="en-US" sz="2400" dirty="0"/>
              <a:t>How about ICH-GCP?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142678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b="1" dirty="0">
                <a:solidFill>
                  <a:srgbClr val="00718F"/>
                </a:solidFill>
              </a:rPr>
              <a:t>IRB Determinations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920842"/>
          </a:xfrm>
        </p:spPr>
        <p:txBody>
          <a:bodyPr vert="horz" lIns="91440" tIns="45720" rIns="91440" bIns="45720" rtlCol="0">
            <a:normAutofit/>
          </a:bodyPr>
          <a:lstStyle/>
          <a:p>
            <a:pPr marL="0" indent="0">
              <a:lnSpc>
                <a:spcPct val="100000"/>
              </a:lnSpc>
              <a:spcBef>
                <a:spcPts val="600"/>
              </a:spcBef>
              <a:spcAft>
                <a:spcPts val="600"/>
              </a:spcAft>
              <a:buNone/>
            </a:pPr>
            <a:r>
              <a:rPr lang="en-US" altLang="en-US" sz="2400" dirty="0"/>
              <a:t>Site visitors may explore staff knowledge regarding the types of findings and determinations that the IRB is responsible for and how the review process is supported to ensure that all necessary findings and determinations are made and documented.</a:t>
            </a:r>
          </a:p>
          <a:p>
            <a:pPr marL="0" indent="0">
              <a:lnSpc>
                <a:spcPct val="100000"/>
              </a:lnSpc>
              <a:spcBef>
                <a:spcPts val="600"/>
              </a:spcBef>
              <a:spcAft>
                <a:spcPts val="600"/>
              </a:spcAft>
              <a:buNone/>
            </a:pPr>
            <a:r>
              <a:rPr lang="en-US" altLang="en-US" sz="2400" dirty="0"/>
              <a:t>Because this is also true for IRB Members and the IRB Chair, sample questions are provided in the IRB Member section of this presentation.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970042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3" y="320040"/>
            <a:ext cx="850062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96827"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446727" y="2249772"/>
            <a:ext cx="3025106" cy="2358451"/>
          </a:xfrm>
        </p:spPr>
        <p:txBody>
          <a:bodyPr>
            <a:normAutofit/>
          </a:bodyPr>
          <a:lstStyle/>
          <a:p>
            <a:pPr algn="r"/>
            <a:r>
              <a:rPr lang="en-US" b="1" dirty="0">
                <a:solidFill>
                  <a:srgbClr val="00718F"/>
                </a:solidFill>
              </a:rPr>
              <a:t>Components of an HRPP</a:t>
            </a:r>
          </a:p>
        </p:txBody>
      </p:sp>
      <p:sp>
        <p:nvSpPr>
          <p:cNvPr id="3" name="Content Placeholder 2"/>
          <p:cNvSpPr>
            <a:spLocks noGrp="1"/>
          </p:cNvSpPr>
          <p:nvPr>
            <p:ph idx="1"/>
          </p:nvPr>
        </p:nvSpPr>
        <p:spPr>
          <a:xfrm>
            <a:off x="3966160" y="963875"/>
            <a:ext cx="4856103" cy="4930247"/>
          </a:xfrm>
        </p:spPr>
        <p:txBody>
          <a:bodyPr anchor="ctr">
            <a:normAutofit/>
          </a:bodyPr>
          <a:lstStyle/>
          <a:p>
            <a:pPr>
              <a:spcAft>
                <a:spcPct val="20000"/>
              </a:spcAft>
            </a:pPr>
            <a:r>
              <a:rPr lang="en-US" altLang="en-US" dirty="0"/>
              <a:t>Organizational Officials</a:t>
            </a:r>
          </a:p>
          <a:p>
            <a:pPr>
              <a:spcAft>
                <a:spcPct val="20000"/>
              </a:spcAft>
            </a:pPr>
            <a:r>
              <a:rPr lang="en-US" altLang="en-US" dirty="0">
                <a:solidFill>
                  <a:srgbClr val="C00000"/>
                </a:solidFill>
              </a:rPr>
              <a:t>IRB Members</a:t>
            </a:r>
          </a:p>
          <a:p>
            <a:pPr>
              <a:spcAft>
                <a:spcPct val="20000"/>
              </a:spcAft>
            </a:pPr>
            <a:r>
              <a:rPr lang="en-US" altLang="en-US" dirty="0">
                <a:solidFill>
                  <a:srgbClr val="C00000"/>
                </a:solidFill>
              </a:rPr>
              <a:t>HRPP &amp; IRB Staff</a:t>
            </a:r>
          </a:p>
          <a:p>
            <a:pPr>
              <a:spcAft>
                <a:spcPct val="20000"/>
              </a:spcAft>
            </a:pPr>
            <a:r>
              <a:rPr lang="en-US" altLang="en-US" dirty="0"/>
              <a:t>Investigators</a:t>
            </a:r>
          </a:p>
          <a:p>
            <a:pPr>
              <a:spcAft>
                <a:spcPct val="20000"/>
              </a:spcAft>
            </a:pPr>
            <a:r>
              <a:rPr lang="en-US" altLang="en-US" dirty="0"/>
              <a:t>Research Staff</a:t>
            </a:r>
          </a:p>
          <a:p>
            <a:pPr>
              <a:spcAft>
                <a:spcPct val="20000"/>
              </a:spcAft>
            </a:pPr>
            <a:r>
              <a:rPr lang="en-US" altLang="en-US" dirty="0"/>
              <a:t>Pharmacy</a:t>
            </a:r>
          </a:p>
          <a:p>
            <a:pPr>
              <a:spcAft>
                <a:spcPct val="20000"/>
              </a:spcAft>
            </a:pPr>
            <a:r>
              <a:rPr lang="en-US" altLang="en-US" dirty="0"/>
              <a:t>Grants and contracts</a:t>
            </a:r>
          </a:p>
          <a:p>
            <a:pPr>
              <a:spcAft>
                <a:spcPct val="20000"/>
              </a:spcAft>
            </a:pPr>
            <a:r>
              <a:rPr lang="en-US" altLang="en-US" dirty="0"/>
              <a:t>Others (Legal, etc.)</a:t>
            </a:r>
          </a:p>
        </p:txBody>
      </p:sp>
    </p:spTree>
    <p:extLst>
      <p:ext uri="{BB962C8B-B14F-4D97-AF65-F5344CB8AC3E}">
        <p14:creationId xmlns:p14="http://schemas.microsoft.com/office/powerpoint/2010/main" val="39352279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960110"/>
            <a:ext cx="7189728" cy="874444"/>
          </a:xfrm>
        </p:spPr>
        <p:txBody>
          <a:bodyPr vert="horz" lIns="91440" tIns="45720" rIns="91440" bIns="45720" rtlCol="0" anchor="b">
            <a:normAutofit/>
          </a:bodyPr>
          <a:lstStyle/>
          <a:p>
            <a:pPr algn="ctr"/>
            <a:r>
              <a:rPr lang="en-US" b="1" dirty="0">
                <a:solidFill>
                  <a:srgbClr val="00718F"/>
                </a:solidFill>
              </a:rPr>
              <a:t>IRB Reliance/sIRB</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fontScale="92500" lnSpcReduction="20000"/>
          </a:bodyPr>
          <a:lstStyle/>
          <a:p>
            <a:pPr>
              <a:lnSpc>
                <a:spcPct val="100000"/>
              </a:lnSpc>
              <a:spcBef>
                <a:spcPts val="0"/>
              </a:spcBef>
              <a:spcAft>
                <a:spcPts val="600"/>
              </a:spcAft>
            </a:pPr>
            <a:r>
              <a:rPr lang="en-US" altLang="en-US" sz="2400" dirty="0"/>
              <a:t>Other than for your affiliates, does the McLaren IRB serve as the IRB of record for external (non-McLaren) sites or investigators? </a:t>
            </a:r>
          </a:p>
          <a:p>
            <a:pPr>
              <a:lnSpc>
                <a:spcPct val="100000"/>
              </a:lnSpc>
              <a:spcBef>
                <a:spcPts val="0"/>
              </a:spcBef>
              <a:spcAft>
                <a:spcPts val="600"/>
              </a:spcAft>
            </a:pPr>
            <a:r>
              <a:rPr lang="en-US" altLang="en-US" sz="2400" dirty="0"/>
              <a:t>How does the review process work these studies? For example, do you review the master protocol and consent first and then add on sites as amendments?</a:t>
            </a:r>
          </a:p>
          <a:p>
            <a:pPr>
              <a:lnSpc>
                <a:spcPct val="100000"/>
              </a:lnSpc>
              <a:spcBef>
                <a:spcPts val="0"/>
              </a:spcBef>
              <a:spcAft>
                <a:spcPts val="600"/>
              </a:spcAft>
            </a:pPr>
            <a:r>
              <a:rPr lang="en-US" altLang="en-US" sz="2400" dirty="0"/>
              <a:t>How does the IRB obtain information about local context for each of the relying sites?  What type of information do you look for?</a:t>
            </a:r>
          </a:p>
          <a:p>
            <a:pPr>
              <a:lnSpc>
                <a:spcPct val="100000"/>
              </a:lnSpc>
              <a:spcBef>
                <a:spcPts val="0"/>
              </a:spcBef>
              <a:spcAft>
                <a:spcPts val="600"/>
              </a:spcAft>
            </a:pPr>
            <a:r>
              <a:rPr lang="en-US" altLang="en-US" sz="2400" dirty="0"/>
              <a:t>How do you resolve any questions related to local laws (e.g., who is considered a child? When can a child provide consent on their own behalf?)</a:t>
            </a:r>
          </a:p>
          <a:p>
            <a:pPr>
              <a:lnSpc>
                <a:spcPct val="100000"/>
              </a:lnSpc>
              <a:spcBef>
                <a:spcPts val="0"/>
              </a:spcBef>
              <a:spcAft>
                <a:spcPts val="600"/>
              </a:spcAft>
            </a:pPr>
            <a:r>
              <a:rPr lang="en-US" altLang="en-US" sz="2400" dirty="0"/>
              <a:t>How is the review outcome communicated to sites?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60623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b="1" dirty="0">
                <a:solidFill>
                  <a:srgbClr val="00718F"/>
                </a:solidFill>
              </a:rPr>
              <a:t>IRB Reliance/sIRB</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a:bodyPr>
          <a:lstStyle/>
          <a:p>
            <a:pPr>
              <a:lnSpc>
                <a:spcPct val="100000"/>
              </a:lnSpc>
              <a:spcBef>
                <a:spcPts val="0"/>
              </a:spcBef>
              <a:spcAft>
                <a:spcPts val="600"/>
              </a:spcAft>
            </a:pPr>
            <a:r>
              <a:rPr lang="en-US" altLang="en-US" sz="2400" dirty="0"/>
              <a:t>After approval:</a:t>
            </a:r>
          </a:p>
          <a:p>
            <a:pPr lvl="1">
              <a:lnSpc>
                <a:spcPct val="100000"/>
              </a:lnSpc>
              <a:spcBef>
                <a:spcPts val="0"/>
              </a:spcBef>
              <a:spcAft>
                <a:spcPts val="600"/>
              </a:spcAft>
            </a:pPr>
            <a:r>
              <a:rPr lang="en-US" altLang="en-US" sz="2000" dirty="0"/>
              <a:t>How do you manage amendments when serving as the IRB of record? Talk us through the process.</a:t>
            </a:r>
          </a:p>
          <a:p>
            <a:pPr lvl="1">
              <a:lnSpc>
                <a:spcPct val="100000"/>
              </a:lnSpc>
              <a:spcBef>
                <a:spcPts val="0"/>
              </a:spcBef>
              <a:spcAft>
                <a:spcPts val="600"/>
              </a:spcAft>
            </a:pPr>
            <a:r>
              <a:rPr lang="en-US" altLang="en-US" sz="2000" dirty="0"/>
              <a:t>What types of issues have to be reported to the IRB by relying sites? Talk us through the process. (e.g., does each site report directly or is the local PI responsible for all reports?)</a:t>
            </a:r>
          </a:p>
          <a:p>
            <a:pPr lvl="1">
              <a:lnSpc>
                <a:spcPct val="100000"/>
              </a:lnSpc>
              <a:spcBef>
                <a:spcPts val="0"/>
              </a:spcBef>
              <a:spcAft>
                <a:spcPts val="600"/>
              </a:spcAft>
            </a:pPr>
            <a:r>
              <a:rPr lang="en-US" altLang="en-US" sz="2000" dirty="0"/>
              <a:t>How is continuing review managed? Talk us through the process.</a:t>
            </a:r>
          </a:p>
          <a:p>
            <a:pPr lvl="1">
              <a:lnSpc>
                <a:spcPct val="100000"/>
              </a:lnSpc>
              <a:spcBef>
                <a:spcPts val="0"/>
              </a:spcBef>
              <a:spcAft>
                <a:spcPts val="600"/>
              </a:spcAft>
            </a:pPr>
            <a:r>
              <a:rPr lang="en-US" altLang="en-US" sz="2000" dirty="0"/>
              <a:t>How do you ensure that relying sites are aware of McClaren’s requirements? How are changes (e.g., to policies and procedures) communicated?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8981" y="5342285"/>
            <a:ext cx="1075765" cy="914400"/>
          </a:xfrm>
          <a:prstGeom prst="rect">
            <a:avLst/>
          </a:prstGeom>
        </p:spPr>
      </p:pic>
    </p:spTree>
    <p:extLst>
      <p:ext uri="{BB962C8B-B14F-4D97-AF65-F5344CB8AC3E}">
        <p14:creationId xmlns:p14="http://schemas.microsoft.com/office/powerpoint/2010/main" val="40331792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960110"/>
            <a:ext cx="7189728" cy="874444"/>
          </a:xfrm>
        </p:spPr>
        <p:txBody>
          <a:bodyPr vert="horz" lIns="91440" tIns="45720" rIns="91440" bIns="45720" rtlCol="0" anchor="b">
            <a:normAutofit/>
          </a:bodyPr>
          <a:lstStyle/>
          <a:p>
            <a:pPr algn="ctr"/>
            <a:r>
              <a:rPr lang="en-US" b="1" dirty="0">
                <a:solidFill>
                  <a:srgbClr val="00718F"/>
                </a:solidFill>
              </a:rPr>
              <a:t>IRB Reliance/sIRB</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fontScale="92500"/>
          </a:bodyPr>
          <a:lstStyle/>
          <a:p>
            <a:pPr>
              <a:spcBef>
                <a:spcPts val="0"/>
              </a:spcBef>
              <a:spcAft>
                <a:spcPts val="600"/>
              </a:spcAft>
            </a:pPr>
            <a:r>
              <a:rPr lang="en-US" altLang="en-US" sz="2400" dirty="0"/>
              <a:t>Does McLaren rely upon other (external) IRBs for review of research conducted by McLaren?  When?</a:t>
            </a:r>
          </a:p>
          <a:p>
            <a:pPr>
              <a:spcBef>
                <a:spcPts val="0"/>
              </a:spcBef>
              <a:spcAft>
                <a:spcPts val="600"/>
              </a:spcAft>
            </a:pPr>
            <a:r>
              <a:rPr lang="en-US" altLang="en-US" sz="2400" dirty="0"/>
              <a:t>Who is responsible for reliance decisions?  How does the process work?</a:t>
            </a:r>
          </a:p>
          <a:p>
            <a:pPr>
              <a:spcBef>
                <a:spcPts val="0"/>
              </a:spcBef>
              <a:spcAft>
                <a:spcPts val="600"/>
              </a:spcAft>
            </a:pPr>
            <a:r>
              <a:rPr lang="en-US" altLang="en-US" sz="2400" dirty="0"/>
              <a:t>What does local context review typically consist of?  How is this information communicated to the reviewing IRB?</a:t>
            </a:r>
          </a:p>
          <a:p>
            <a:pPr>
              <a:spcBef>
                <a:spcPts val="0"/>
              </a:spcBef>
              <a:spcAft>
                <a:spcPts val="600"/>
              </a:spcAft>
            </a:pPr>
            <a:r>
              <a:rPr lang="en-US" altLang="en-US" sz="2400" dirty="0"/>
              <a:t>How does McLaren remain informed about and oversee the research?  What things are reported locally in addition to reporting to the reviewing IRB?</a:t>
            </a:r>
          </a:p>
          <a:p>
            <a:pPr>
              <a:spcBef>
                <a:spcPts val="0"/>
              </a:spcBef>
              <a:spcAft>
                <a:spcPts val="600"/>
              </a:spcAft>
            </a:pPr>
            <a:r>
              <a:rPr lang="en-US" altLang="en-US" sz="2400" dirty="0"/>
              <a:t>What happens if the reviewing IRB has a concern they want investigated?  Who is responsible? How does this work?</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9578951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b="1" dirty="0">
                <a:solidFill>
                  <a:srgbClr val="00718F"/>
                </a:solidFill>
              </a:rPr>
              <a:t>Pandemic</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912127"/>
            <a:ext cx="7300476" cy="4063316"/>
          </a:xfrm>
        </p:spPr>
        <p:txBody>
          <a:bodyPr vert="horz" lIns="91440" tIns="45720" rIns="91440" bIns="45720" rtlCol="0">
            <a:normAutofit/>
          </a:bodyPr>
          <a:lstStyle/>
          <a:p>
            <a:pPr>
              <a:lnSpc>
                <a:spcPct val="100000"/>
              </a:lnSpc>
              <a:spcBef>
                <a:spcPts val="600"/>
              </a:spcBef>
              <a:spcAft>
                <a:spcPts val="600"/>
              </a:spcAft>
            </a:pPr>
            <a:r>
              <a:rPr lang="en-US" altLang="en-US" sz="2400" dirty="0"/>
              <a:t>How has research at McLaren been impacted by the pandemic?</a:t>
            </a:r>
          </a:p>
          <a:p>
            <a:pPr>
              <a:lnSpc>
                <a:spcPct val="100000"/>
              </a:lnSpc>
              <a:spcBef>
                <a:spcPts val="600"/>
              </a:spcBef>
              <a:spcAft>
                <a:spcPts val="600"/>
              </a:spcAft>
            </a:pPr>
            <a:r>
              <a:rPr lang="en-US" altLang="en-US" sz="2400" dirty="0"/>
              <a:t>What has been McLaren’s approach to research involving in-person activities?</a:t>
            </a:r>
          </a:p>
          <a:p>
            <a:pPr>
              <a:lnSpc>
                <a:spcPct val="100000"/>
              </a:lnSpc>
              <a:spcBef>
                <a:spcPts val="600"/>
              </a:spcBef>
              <a:spcAft>
                <a:spcPts val="600"/>
              </a:spcAft>
            </a:pPr>
            <a:r>
              <a:rPr lang="en-US" altLang="en-US" sz="2400" dirty="0"/>
              <a:t>How was information communicated to the research community? To the IRBs?</a:t>
            </a:r>
          </a:p>
          <a:p>
            <a:pPr>
              <a:lnSpc>
                <a:spcPct val="100000"/>
              </a:lnSpc>
              <a:spcBef>
                <a:spcPts val="600"/>
              </a:spcBef>
              <a:spcAft>
                <a:spcPts val="600"/>
              </a:spcAft>
            </a:pPr>
            <a:r>
              <a:rPr lang="en-US" altLang="en-US" sz="2400" dirty="0"/>
              <a:t>How have staff functions been impacted by the pandemic?  How about the IRB review process?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7833924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General Questions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spcBef>
                <a:spcPts val="0"/>
              </a:spcBef>
              <a:spcAft>
                <a:spcPts val="600"/>
              </a:spcAft>
            </a:pPr>
            <a:r>
              <a:rPr lang="en-US" altLang="en-US" sz="2400" dirty="0"/>
              <a:t>What do you see as strengths of the human research protection program (HRPP)? The IRBs?</a:t>
            </a:r>
          </a:p>
          <a:p>
            <a:pPr>
              <a:lnSpc>
                <a:spcPct val="100000"/>
              </a:lnSpc>
              <a:spcBef>
                <a:spcPts val="0"/>
              </a:spcBef>
              <a:spcAft>
                <a:spcPts val="600"/>
              </a:spcAft>
            </a:pPr>
            <a:r>
              <a:rPr lang="en-US" altLang="en-US" sz="2400" dirty="0"/>
              <a:t>What do you see as weaknesses of the program? The IRBs?</a:t>
            </a:r>
          </a:p>
          <a:p>
            <a:pPr>
              <a:lnSpc>
                <a:spcPct val="100000"/>
              </a:lnSpc>
              <a:spcBef>
                <a:spcPts val="0"/>
              </a:spcBef>
              <a:spcAft>
                <a:spcPts val="600"/>
              </a:spcAft>
            </a:pPr>
            <a:r>
              <a:rPr lang="en-US" altLang="en-US" sz="2400" dirty="0"/>
              <a:t>Do you have any suggestions for improvements?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7785791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C4175-4BB4-4ECE-9E49-8EB9755F2BCD}"/>
              </a:ext>
            </a:extLst>
          </p:cNvPr>
          <p:cNvSpPr>
            <a:spLocks noGrp="1"/>
          </p:cNvSpPr>
          <p:nvPr>
            <p:ph type="title"/>
          </p:nvPr>
        </p:nvSpPr>
        <p:spPr>
          <a:xfrm>
            <a:off x="623888" y="1709739"/>
            <a:ext cx="7886700" cy="1847849"/>
          </a:xfrm>
        </p:spPr>
        <p:txBody>
          <a:bodyPr/>
          <a:lstStyle/>
          <a:p>
            <a:r>
              <a:rPr lang="en-US" b="1" dirty="0">
                <a:solidFill>
                  <a:srgbClr val="00718F"/>
                </a:solidFill>
              </a:rPr>
              <a:t>Sample Questions </a:t>
            </a:r>
            <a:endParaRPr lang="en-US" dirty="0"/>
          </a:p>
        </p:txBody>
      </p:sp>
      <p:sp>
        <p:nvSpPr>
          <p:cNvPr id="3" name="Text Placeholder 2">
            <a:extLst>
              <a:ext uri="{FF2B5EF4-FFF2-40B4-BE49-F238E27FC236}">
                <a16:creationId xmlns:a16="http://schemas.microsoft.com/office/drawing/2014/main" id="{520F065E-8FCD-45FC-8232-C1EA8DBD4467}"/>
              </a:ext>
            </a:extLst>
          </p:cNvPr>
          <p:cNvSpPr>
            <a:spLocks noGrp="1"/>
          </p:cNvSpPr>
          <p:nvPr>
            <p:ph type="body" idx="1"/>
          </p:nvPr>
        </p:nvSpPr>
        <p:spPr>
          <a:xfrm>
            <a:off x="633412" y="3557588"/>
            <a:ext cx="7877176" cy="2532063"/>
          </a:xfrm>
        </p:spPr>
        <p:txBody>
          <a:bodyPr>
            <a:normAutofit/>
          </a:bodyPr>
          <a:lstStyle/>
          <a:p>
            <a:r>
              <a:rPr lang="en-US" sz="4000" dirty="0"/>
              <a:t>IRB Members</a:t>
            </a:r>
          </a:p>
        </p:txBody>
      </p:sp>
      <p:pic>
        <p:nvPicPr>
          <p:cNvPr id="5" name="Picture 4">
            <a:extLst>
              <a:ext uri="{FF2B5EF4-FFF2-40B4-BE49-F238E27FC236}">
                <a16:creationId xmlns:a16="http://schemas.microsoft.com/office/drawing/2014/main" id="{3D9B3887-38DD-460C-837F-FA463AEC1F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0625" y="5718694"/>
            <a:ext cx="1075765" cy="914400"/>
          </a:xfrm>
          <a:prstGeom prst="rect">
            <a:avLst/>
          </a:prstGeom>
        </p:spPr>
      </p:pic>
    </p:spTree>
    <p:extLst>
      <p:ext uri="{BB962C8B-B14F-4D97-AF65-F5344CB8AC3E}">
        <p14:creationId xmlns:p14="http://schemas.microsoft.com/office/powerpoint/2010/main" val="2280198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General Questions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fontScale="92500"/>
          </a:bodyPr>
          <a:lstStyle/>
          <a:p>
            <a:pPr>
              <a:lnSpc>
                <a:spcPct val="100000"/>
              </a:lnSpc>
              <a:spcBef>
                <a:spcPts val="600"/>
              </a:spcBef>
              <a:spcAft>
                <a:spcPts val="600"/>
              </a:spcAft>
            </a:pPr>
            <a:r>
              <a:rPr lang="en-US" altLang="en-US" dirty="0"/>
              <a:t>Training &amp; Qualifications</a:t>
            </a:r>
          </a:p>
          <a:p>
            <a:pPr lvl="1">
              <a:lnSpc>
                <a:spcPct val="100000"/>
              </a:lnSpc>
              <a:spcBef>
                <a:spcPts val="600"/>
              </a:spcBef>
              <a:spcAft>
                <a:spcPts val="600"/>
              </a:spcAft>
            </a:pPr>
            <a:r>
              <a:rPr lang="en-US" altLang="en-US" sz="2600" dirty="0"/>
              <a:t>How did you come to be an IRB member?</a:t>
            </a:r>
          </a:p>
          <a:p>
            <a:pPr lvl="1">
              <a:lnSpc>
                <a:spcPct val="100000"/>
              </a:lnSpc>
              <a:spcBef>
                <a:spcPts val="600"/>
              </a:spcBef>
              <a:spcAft>
                <a:spcPts val="600"/>
              </a:spcAft>
            </a:pPr>
            <a:r>
              <a:rPr lang="en-US" altLang="en-US" sz="2600" dirty="0"/>
              <a:t>How are IRB members trained in human research protections before reviewing protocols?</a:t>
            </a:r>
          </a:p>
          <a:p>
            <a:pPr lvl="1">
              <a:lnSpc>
                <a:spcPct val="100000"/>
              </a:lnSpc>
              <a:spcBef>
                <a:spcPts val="600"/>
              </a:spcBef>
              <a:spcAft>
                <a:spcPts val="600"/>
              </a:spcAft>
            </a:pPr>
            <a:r>
              <a:rPr lang="en-US" altLang="en-US" sz="2600" dirty="0"/>
              <a:t>Is there continuing education? What?</a:t>
            </a:r>
          </a:p>
          <a:p>
            <a:pPr lvl="1">
              <a:lnSpc>
                <a:spcPct val="100000"/>
              </a:lnSpc>
              <a:spcBef>
                <a:spcPts val="600"/>
              </a:spcBef>
              <a:spcAft>
                <a:spcPts val="600"/>
              </a:spcAft>
            </a:pPr>
            <a:r>
              <a:rPr lang="en-US" altLang="en-US" sz="2600" dirty="0"/>
              <a:t>Are are you evaluated as an IRB member? Do you receive feedback?  When were you last evaluated?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118996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General Questions</a:t>
            </a:r>
          </a:p>
        </p:txBody>
      </p:sp>
      <p:sp>
        <p:nvSpPr>
          <p:cNvPr id="3" name="Content Placeholder 2"/>
          <p:cNvSpPr>
            <a:spLocks noGrp="1"/>
          </p:cNvSpPr>
          <p:nvPr>
            <p:ph idx="1"/>
          </p:nvPr>
        </p:nvSpPr>
        <p:spPr>
          <a:xfrm>
            <a:off x="921762" y="2130136"/>
            <a:ext cx="7050663" cy="3625280"/>
          </a:xfrm>
        </p:spPr>
        <p:txBody>
          <a:bodyPr vert="horz" lIns="91440" tIns="45720" rIns="91440" bIns="45720" rtlCol="0">
            <a:normAutofit/>
          </a:bodyPr>
          <a:lstStyle/>
          <a:p>
            <a:pPr>
              <a:lnSpc>
                <a:spcPct val="80000"/>
              </a:lnSpc>
              <a:spcBef>
                <a:spcPts val="600"/>
              </a:spcBef>
              <a:spcAft>
                <a:spcPts val="600"/>
              </a:spcAft>
            </a:pPr>
            <a:r>
              <a:rPr lang="en-US" altLang="en-US" sz="2400" dirty="0"/>
              <a:t>Have you ever felt pressured or coerced as an IRB member (e.g., to ensure a certain review outcome)?  What did/would you do?</a:t>
            </a:r>
          </a:p>
          <a:p>
            <a:pPr>
              <a:lnSpc>
                <a:spcPct val="80000"/>
              </a:lnSpc>
              <a:spcBef>
                <a:spcPts val="600"/>
              </a:spcBef>
              <a:spcAft>
                <a:spcPts val="600"/>
              </a:spcAft>
            </a:pPr>
            <a:r>
              <a:rPr lang="en-US" altLang="en-US" sz="2400" dirty="0"/>
              <a:t>Does the IRB have any areas of weakness?</a:t>
            </a:r>
          </a:p>
          <a:p>
            <a:pPr>
              <a:lnSpc>
                <a:spcPct val="80000"/>
              </a:lnSpc>
              <a:spcBef>
                <a:spcPts val="600"/>
              </a:spcBef>
              <a:spcAft>
                <a:spcPts val="600"/>
              </a:spcAft>
            </a:pPr>
            <a:r>
              <a:rPr lang="en-US" altLang="en-US" sz="2400" dirty="0"/>
              <a:t>Do you have any suggestions for how to improve the IRB?</a:t>
            </a:r>
          </a:p>
          <a:p>
            <a:pPr>
              <a:lnSpc>
                <a:spcPct val="80000"/>
              </a:lnSpc>
              <a:spcBef>
                <a:spcPts val="600"/>
              </a:spcBef>
              <a:spcAft>
                <a:spcPts val="600"/>
              </a:spcAft>
            </a:pPr>
            <a:r>
              <a:rPr lang="en-US" altLang="en-US" sz="2400" dirty="0"/>
              <a:t>Who do/would you go to with suggestions?  Are you heard?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8634143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Scientific Review</a:t>
            </a:r>
          </a:p>
        </p:txBody>
      </p:sp>
      <p:sp>
        <p:nvSpPr>
          <p:cNvPr id="3" name="Content Placeholder 2"/>
          <p:cNvSpPr>
            <a:spLocks noGrp="1"/>
          </p:cNvSpPr>
          <p:nvPr>
            <p:ph idx="1"/>
          </p:nvPr>
        </p:nvSpPr>
        <p:spPr>
          <a:xfrm>
            <a:off x="921762" y="2054601"/>
            <a:ext cx="7245102" cy="3700815"/>
          </a:xfrm>
        </p:spPr>
        <p:txBody>
          <a:bodyPr vert="horz" lIns="91440" tIns="45720" rIns="91440" bIns="45720" rtlCol="0">
            <a:normAutofit/>
          </a:bodyPr>
          <a:lstStyle/>
          <a:p>
            <a:pPr>
              <a:lnSpc>
                <a:spcPct val="100000"/>
              </a:lnSpc>
              <a:spcBef>
                <a:spcPts val="600"/>
              </a:spcBef>
              <a:spcAft>
                <a:spcPts val="600"/>
              </a:spcAft>
            </a:pPr>
            <a:r>
              <a:rPr lang="en-US" altLang="en-US" sz="2400" dirty="0"/>
              <a:t>What is the IRB’s responsibility as it relates to scientific review?</a:t>
            </a:r>
          </a:p>
          <a:p>
            <a:pPr>
              <a:lnSpc>
                <a:spcPct val="100000"/>
              </a:lnSpc>
              <a:spcBef>
                <a:spcPts val="600"/>
              </a:spcBef>
              <a:spcAft>
                <a:spcPts val="600"/>
              </a:spcAft>
            </a:pPr>
            <a:r>
              <a:rPr lang="en-US" altLang="en-US" sz="2400" dirty="0"/>
              <a:t>What expertise is available on the board to ensure adequate scientific review?</a:t>
            </a:r>
          </a:p>
          <a:p>
            <a:pPr>
              <a:lnSpc>
                <a:spcPct val="100000"/>
              </a:lnSpc>
              <a:spcBef>
                <a:spcPts val="600"/>
              </a:spcBef>
              <a:spcAft>
                <a:spcPts val="600"/>
              </a:spcAft>
            </a:pPr>
            <a:r>
              <a:rPr lang="en-US" altLang="en-US" sz="2400" dirty="0"/>
              <a:t>Are consultants used to supplement board expertise? When? Can you provide an example?</a:t>
            </a:r>
            <a:endParaRPr lang="en-US" altLang="en-US" sz="2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3772742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Conflict of Interest</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spcBef>
                <a:spcPts val="600"/>
              </a:spcBef>
              <a:spcAft>
                <a:spcPts val="600"/>
              </a:spcAft>
            </a:pPr>
            <a:r>
              <a:rPr lang="en-US" altLang="en-US" dirty="0"/>
              <a:t>IRB Members</a:t>
            </a:r>
          </a:p>
          <a:p>
            <a:pPr lvl="1">
              <a:lnSpc>
                <a:spcPct val="100000"/>
              </a:lnSpc>
              <a:spcBef>
                <a:spcPts val="600"/>
              </a:spcBef>
              <a:spcAft>
                <a:spcPts val="600"/>
              </a:spcAft>
            </a:pPr>
            <a:r>
              <a:rPr lang="en-US" altLang="en-US" sz="2600" dirty="0"/>
              <a:t>Do IRB members complete COI disclosure forms?</a:t>
            </a:r>
          </a:p>
          <a:p>
            <a:pPr lvl="1">
              <a:lnSpc>
                <a:spcPct val="100000"/>
              </a:lnSpc>
              <a:spcBef>
                <a:spcPts val="600"/>
              </a:spcBef>
              <a:spcAft>
                <a:spcPts val="600"/>
              </a:spcAft>
            </a:pPr>
            <a:r>
              <a:rPr lang="en-US" altLang="en-US" sz="2600" dirty="0"/>
              <a:t>How do IRB members indicate that they might have a conflict of interest?</a:t>
            </a:r>
          </a:p>
          <a:p>
            <a:pPr lvl="1">
              <a:lnSpc>
                <a:spcPct val="100000"/>
              </a:lnSpc>
              <a:spcBef>
                <a:spcPts val="600"/>
              </a:spcBef>
              <a:spcAft>
                <a:spcPts val="600"/>
              </a:spcAft>
            </a:pPr>
            <a:r>
              <a:rPr lang="en-US" altLang="en-US" sz="2600" dirty="0"/>
              <a:t>What happens when an IRB member has a conflict of interest?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683695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3" y="320040"/>
            <a:ext cx="850062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96827"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446727" y="2249772"/>
            <a:ext cx="3025106" cy="2358451"/>
          </a:xfrm>
        </p:spPr>
        <p:txBody>
          <a:bodyPr>
            <a:normAutofit/>
          </a:bodyPr>
          <a:lstStyle/>
          <a:p>
            <a:pPr algn="r"/>
            <a:r>
              <a:rPr lang="en-US" sz="4000" b="1" dirty="0">
                <a:solidFill>
                  <a:srgbClr val="00718F"/>
                </a:solidFill>
              </a:rPr>
              <a:t>Key Functions</a:t>
            </a:r>
            <a:br>
              <a:rPr lang="en-US" sz="4000" b="1" dirty="0">
                <a:solidFill>
                  <a:srgbClr val="00718F"/>
                </a:solidFill>
              </a:rPr>
            </a:br>
            <a:r>
              <a:rPr lang="en-US" sz="4000" b="1" dirty="0">
                <a:solidFill>
                  <a:srgbClr val="00718F"/>
                </a:solidFill>
              </a:rPr>
              <a:t>of an HRPP</a:t>
            </a:r>
          </a:p>
        </p:txBody>
      </p:sp>
      <p:sp>
        <p:nvSpPr>
          <p:cNvPr id="3" name="Content Placeholder 2"/>
          <p:cNvSpPr>
            <a:spLocks noGrp="1"/>
          </p:cNvSpPr>
          <p:nvPr>
            <p:ph idx="1"/>
          </p:nvPr>
        </p:nvSpPr>
        <p:spPr>
          <a:xfrm>
            <a:off x="3966160" y="963875"/>
            <a:ext cx="4856103" cy="4930247"/>
          </a:xfrm>
        </p:spPr>
        <p:txBody>
          <a:bodyPr anchor="ctr">
            <a:normAutofit fontScale="92500" lnSpcReduction="20000"/>
          </a:bodyPr>
          <a:lstStyle/>
          <a:p>
            <a:pPr>
              <a:spcAft>
                <a:spcPct val="20000"/>
              </a:spcAft>
            </a:pPr>
            <a:r>
              <a:rPr lang="en-US" altLang="en-US" dirty="0"/>
              <a:t>Education</a:t>
            </a:r>
          </a:p>
          <a:p>
            <a:pPr>
              <a:spcAft>
                <a:spcPct val="20000"/>
              </a:spcAft>
            </a:pPr>
            <a:r>
              <a:rPr lang="en-US" altLang="en-US" dirty="0"/>
              <a:t>Policies &amp; Procedures</a:t>
            </a:r>
          </a:p>
          <a:p>
            <a:pPr>
              <a:spcAft>
                <a:spcPct val="20000"/>
              </a:spcAft>
            </a:pPr>
            <a:r>
              <a:rPr lang="en-US" altLang="en-US" dirty="0"/>
              <a:t>Protocol Review &amp; Oversight</a:t>
            </a:r>
          </a:p>
          <a:p>
            <a:pPr lvl="1">
              <a:spcAft>
                <a:spcPct val="20000"/>
              </a:spcAft>
            </a:pPr>
            <a:r>
              <a:rPr lang="en-US" altLang="en-US" dirty="0"/>
              <a:t>Institutional </a:t>
            </a:r>
          </a:p>
          <a:p>
            <a:pPr lvl="1">
              <a:spcAft>
                <a:spcPct val="20000"/>
              </a:spcAft>
            </a:pPr>
            <a:r>
              <a:rPr lang="en-US" altLang="en-US" dirty="0"/>
              <a:t>IRB (Internal and external)</a:t>
            </a:r>
          </a:p>
          <a:p>
            <a:pPr lvl="1">
              <a:spcAft>
                <a:spcPct val="20000"/>
              </a:spcAft>
            </a:pPr>
            <a:r>
              <a:rPr lang="en-US" altLang="en-US" dirty="0"/>
              <a:t>Other Committees (SRC, COI, IBC, RSC, etc.)</a:t>
            </a:r>
          </a:p>
          <a:p>
            <a:pPr>
              <a:spcAft>
                <a:spcPct val="20000"/>
              </a:spcAft>
            </a:pPr>
            <a:r>
              <a:rPr lang="en-US" altLang="en-US" dirty="0"/>
              <a:t>Quality Assurance &amp; Improvement</a:t>
            </a:r>
          </a:p>
          <a:p>
            <a:pPr lvl="1">
              <a:spcAft>
                <a:spcPct val="20000"/>
              </a:spcAft>
            </a:pPr>
            <a:r>
              <a:rPr lang="en-US" altLang="en-US" dirty="0"/>
              <a:t>Research activities</a:t>
            </a:r>
          </a:p>
          <a:p>
            <a:pPr lvl="1">
              <a:spcAft>
                <a:spcPct val="20000"/>
              </a:spcAft>
            </a:pPr>
            <a:r>
              <a:rPr lang="en-US" altLang="en-US" dirty="0"/>
              <a:t>IRB activities</a:t>
            </a:r>
          </a:p>
          <a:p>
            <a:pPr lvl="1">
              <a:spcAft>
                <a:spcPct val="20000"/>
              </a:spcAft>
            </a:pPr>
            <a:r>
              <a:rPr lang="en-US" altLang="en-US" dirty="0"/>
              <a:t>Other HRPP components</a:t>
            </a:r>
          </a:p>
        </p:txBody>
      </p:sp>
    </p:spTree>
    <p:extLst>
      <p:ext uri="{BB962C8B-B14F-4D97-AF65-F5344CB8AC3E}">
        <p14:creationId xmlns:p14="http://schemas.microsoft.com/office/powerpoint/2010/main" val="18605469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Conflict of Interest</a:t>
            </a:r>
          </a:p>
        </p:txBody>
      </p:sp>
      <p:sp>
        <p:nvSpPr>
          <p:cNvPr id="3" name="Content Placeholder 2"/>
          <p:cNvSpPr>
            <a:spLocks noGrp="1"/>
          </p:cNvSpPr>
          <p:nvPr>
            <p:ph idx="1"/>
          </p:nvPr>
        </p:nvSpPr>
        <p:spPr>
          <a:xfrm>
            <a:off x="921762" y="2054601"/>
            <a:ext cx="7189728" cy="3700815"/>
          </a:xfrm>
        </p:spPr>
        <p:txBody>
          <a:bodyPr vert="horz" lIns="91440" tIns="45720" rIns="91440" bIns="45720" rtlCol="0">
            <a:normAutofit/>
          </a:bodyPr>
          <a:lstStyle/>
          <a:p>
            <a:pPr>
              <a:lnSpc>
                <a:spcPct val="100000"/>
              </a:lnSpc>
              <a:spcBef>
                <a:spcPts val="600"/>
              </a:spcBef>
              <a:spcAft>
                <a:spcPts val="600"/>
              </a:spcAft>
            </a:pPr>
            <a:r>
              <a:rPr lang="en-US" altLang="en-US" dirty="0"/>
              <a:t>Investigators &amp; Research Staff</a:t>
            </a:r>
          </a:p>
          <a:p>
            <a:pPr lvl="1">
              <a:spcAft>
                <a:spcPts val="600"/>
              </a:spcAft>
            </a:pPr>
            <a:r>
              <a:rPr lang="en-US" altLang="en-US" dirty="0"/>
              <a:t>How are you/the IRB made aware of COI’s related to a research protocol?  What information do you receive?</a:t>
            </a:r>
          </a:p>
          <a:p>
            <a:pPr lvl="1">
              <a:spcBef>
                <a:spcPts val="600"/>
              </a:spcBef>
              <a:spcAft>
                <a:spcPts val="600"/>
              </a:spcAft>
            </a:pPr>
            <a:r>
              <a:rPr lang="en-US" altLang="en-US" dirty="0"/>
              <a:t>Who has the final authority to determine whether an interest and its management allows the research to be approved?</a:t>
            </a:r>
          </a:p>
          <a:p>
            <a:pPr lvl="1">
              <a:spcBef>
                <a:spcPts val="600"/>
              </a:spcBef>
              <a:spcAft>
                <a:spcPts val="600"/>
              </a:spcAft>
            </a:pPr>
            <a:r>
              <a:rPr lang="en-US" altLang="en-US" dirty="0"/>
              <a:t>Could you describe some examples of strategies taken to manage COI?</a:t>
            </a:r>
          </a:p>
          <a:p>
            <a:pPr>
              <a:lnSpc>
                <a:spcPct val="100000"/>
              </a:lnSpc>
              <a:spcBef>
                <a:spcPts val="600"/>
              </a:spcBef>
              <a:spcAft>
                <a:spcPts val="600"/>
              </a:spcAft>
            </a:pPr>
            <a:endParaRPr lang="en-US" altLang="en-US" sz="26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757467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IRB Meetings</a:t>
            </a:r>
          </a:p>
        </p:txBody>
      </p:sp>
      <p:sp>
        <p:nvSpPr>
          <p:cNvPr id="3" name="Content Placeholder 2"/>
          <p:cNvSpPr>
            <a:spLocks noGrp="1"/>
          </p:cNvSpPr>
          <p:nvPr>
            <p:ph idx="1"/>
          </p:nvPr>
        </p:nvSpPr>
        <p:spPr>
          <a:xfrm>
            <a:off x="921762" y="2054601"/>
            <a:ext cx="7300476" cy="3920842"/>
          </a:xfrm>
        </p:spPr>
        <p:txBody>
          <a:bodyPr vert="horz" lIns="91440" tIns="45720" rIns="91440" bIns="45720" rtlCol="0">
            <a:normAutofit/>
          </a:bodyPr>
          <a:lstStyle/>
          <a:p>
            <a:r>
              <a:rPr lang="en-US" altLang="en-US" sz="2600" dirty="0"/>
              <a:t>How often does the IRB meet?</a:t>
            </a:r>
          </a:p>
          <a:p>
            <a:r>
              <a:rPr lang="en-US" altLang="en-US" sz="2600" dirty="0"/>
              <a:t>How long do meetings last?</a:t>
            </a:r>
          </a:p>
          <a:p>
            <a:r>
              <a:rPr lang="en-US" altLang="en-US" sz="2600" dirty="0"/>
              <a:t>How are meetings conducted?  Walk us through a typical meeting.</a:t>
            </a:r>
          </a:p>
          <a:p>
            <a:r>
              <a:rPr lang="en-US" altLang="en-US" sz="2600" dirty="0"/>
              <a:t>Are there primary and secondary reviewers? What are they responsible for?</a:t>
            </a:r>
          </a:p>
          <a:p>
            <a:r>
              <a:rPr lang="en-US" altLang="en-US" sz="2600" dirty="0"/>
              <a:t>Does everyone participate? Is everyone heard?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3386867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IRB Review Process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r>
              <a:rPr lang="en-US" altLang="en-US" sz="2400" dirty="0"/>
              <a:t>What materials do IRB members receive (or are provided access to) in preparation for an IRB meeting? How far in advance of a meeting?</a:t>
            </a:r>
          </a:p>
          <a:p>
            <a:r>
              <a:rPr lang="en-US" altLang="en-US" sz="2400" dirty="0"/>
              <a:t>Is there sufficient time to review materials?</a:t>
            </a:r>
          </a:p>
          <a:p>
            <a:r>
              <a:rPr lang="en-US" altLang="en-US" sz="2400" dirty="0"/>
              <a:t>How do you approach the review of a submission?</a:t>
            </a:r>
          </a:p>
          <a:p>
            <a:r>
              <a:rPr lang="en-US" altLang="en-US" sz="2400" dirty="0"/>
              <a:t>What do you do/who do you go to if you have questions about a review?</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5926666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IRB Determinations</a:t>
            </a:r>
          </a:p>
        </p:txBody>
      </p:sp>
      <p:sp>
        <p:nvSpPr>
          <p:cNvPr id="3" name="Content Placeholder 2"/>
          <p:cNvSpPr>
            <a:spLocks noGrp="1"/>
          </p:cNvSpPr>
          <p:nvPr>
            <p:ph idx="1"/>
          </p:nvPr>
        </p:nvSpPr>
        <p:spPr>
          <a:xfrm>
            <a:off x="921762" y="2054602"/>
            <a:ext cx="7300476" cy="3568958"/>
          </a:xfrm>
        </p:spPr>
        <p:txBody>
          <a:bodyPr vert="horz" lIns="91440" tIns="45720" rIns="91440" bIns="45720" rtlCol="0">
            <a:normAutofit fontScale="92500" lnSpcReduction="20000"/>
          </a:bodyPr>
          <a:lstStyle/>
          <a:p>
            <a:pPr marL="0" indent="0">
              <a:lnSpc>
                <a:spcPct val="100000"/>
              </a:lnSpc>
              <a:spcBef>
                <a:spcPts val="0"/>
              </a:spcBef>
              <a:spcAft>
                <a:spcPts val="600"/>
              </a:spcAft>
              <a:buNone/>
            </a:pPr>
            <a:r>
              <a:rPr lang="en-US" altLang="en-US" sz="2600" dirty="0"/>
              <a:t>Site visitors will likely ask about the types of findings and determinations that the IRB is responsible for and what the IRB takes into consideration for each:</a:t>
            </a:r>
          </a:p>
          <a:p>
            <a:pPr marL="688975" lvl="2" indent="-225425">
              <a:lnSpc>
                <a:spcPct val="100000"/>
              </a:lnSpc>
              <a:spcBef>
                <a:spcPts val="0"/>
              </a:spcBef>
              <a:spcAft>
                <a:spcPts val="600"/>
              </a:spcAft>
            </a:pPr>
            <a:r>
              <a:rPr lang="en-US" altLang="en-US" sz="2400" dirty="0"/>
              <a:t>46.111/56.111 Criteria for approval</a:t>
            </a:r>
          </a:p>
          <a:p>
            <a:pPr marL="688975" lvl="2" indent="-225425">
              <a:lnSpc>
                <a:spcPct val="100000"/>
              </a:lnSpc>
              <a:spcBef>
                <a:spcPts val="0"/>
              </a:spcBef>
              <a:spcAft>
                <a:spcPts val="600"/>
              </a:spcAft>
            </a:pPr>
            <a:r>
              <a:rPr lang="en-US" altLang="en-US" sz="2400" dirty="0"/>
              <a:t>Risk level</a:t>
            </a:r>
          </a:p>
          <a:p>
            <a:pPr marL="688975" lvl="2" indent="-225425">
              <a:lnSpc>
                <a:spcPct val="100000"/>
              </a:lnSpc>
              <a:spcBef>
                <a:spcPts val="0"/>
              </a:spcBef>
              <a:spcAft>
                <a:spcPts val="600"/>
              </a:spcAft>
            </a:pPr>
            <a:r>
              <a:rPr lang="en-US" altLang="en-US" sz="2400" dirty="0"/>
              <a:t>Approval period – reasons why the IRB might approve for a period of less than 12 months</a:t>
            </a:r>
          </a:p>
          <a:p>
            <a:pPr marL="688975" lvl="2" indent="-225425">
              <a:lnSpc>
                <a:spcPct val="100000"/>
              </a:lnSpc>
              <a:spcBef>
                <a:spcPts val="0"/>
              </a:spcBef>
              <a:spcAft>
                <a:spcPts val="600"/>
              </a:spcAft>
            </a:pPr>
            <a:r>
              <a:rPr lang="en-US" altLang="en-US" sz="2400" dirty="0"/>
              <a:t>Reasons why the IRB might require validation from someone other than the investigator that no material changes have been made to the research (e.g., an IRB requested audit)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4857910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IRB Determinations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spcAft>
                <a:spcPts val="600"/>
              </a:spcAft>
              <a:defRPr/>
            </a:pPr>
            <a:r>
              <a:rPr lang="en-US" dirty="0"/>
              <a:t>Waivers and alterations of consent</a:t>
            </a:r>
          </a:p>
          <a:p>
            <a:pPr>
              <a:lnSpc>
                <a:spcPct val="100000"/>
              </a:lnSpc>
              <a:spcAft>
                <a:spcPts val="600"/>
              </a:spcAft>
              <a:defRPr/>
            </a:pPr>
            <a:r>
              <a:rPr lang="en-US" dirty="0"/>
              <a:t>Waivers of documentation of consent</a:t>
            </a:r>
          </a:p>
          <a:p>
            <a:pPr>
              <a:lnSpc>
                <a:spcPct val="100000"/>
              </a:lnSpc>
              <a:spcAft>
                <a:spcPts val="600"/>
              </a:spcAft>
              <a:defRPr/>
            </a:pPr>
            <a:r>
              <a:rPr lang="en-US" altLang="en-US" dirty="0"/>
              <a:t>Differences based on regulatory body (e.g., FDA vs. OHRP)</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404094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IRB Determinations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pPr>
            <a:r>
              <a:rPr lang="en-US" altLang="en-US" dirty="0"/>
              <a:t>Serious or Continuing Noncompliance</a:t>
            </a:r>
          </a:p>
          <a:p>
            <a:pPr lvl="1">
              <a:lnSpc>
                <a:spcPct val="100000"/>
              </a:lnSpc>
            </a:pPr>
            <a:r>
              <a:rPr lang="en-US" altLang="en-US" dirty="0"/>
              <a:t>Describe the review process</a:t>
            </a:r>
          </a:p>
          <a:p>
            <a:pPr lvl="1">
              <a:lnSpc>
                <a:spcPct val="100000"/>
              </a:lnSpc>
              <a:spcBef>
                <a:spcPts val="0"/>
              </a:spcBef>
            </a:pPr>
            <a:r>
              <a:rPr lang="en-US" altLang="en-US" dirty="0"/>
              <a:t>Describe the actions that the IRB may take (e.g., auditing the study, more frequent continuing review, suspension of IRB approval, etc.)</a:t>
            </a:r>
          </a:p>
          <a:p>
            <a:pPr lvl="1">
              <a:lnSpc>
                <a:spcPct val="100000"/>
              </a:lnSpc>
              <a:spcBef>
                <a:spcPts val="0"/>
              </a:spcBef>
              <a:spcAft>
                <a:spcPts val="600"/>
              </a:spcAft>
            </a:pPr>
            <a:r>
              <a:rPr lang="en-US" altLang="en-US" dirty="0"/>
              <a:t>Provide examples</a:t>
            </a:r>
          </a:p>
          <a:p>
            <a:pPr>
              <a:lnSpc>
                <a:spcPct val="100000"/>
              </a:lnSpc>
              <a:buFont typeface="Wingdings" panose="05000000000000000000" pitchFamily="2" charset="2"/>
              <a:buChar char="ü"/>
            </a:pPr>
            <a:r>
              <a:rPr lang="en-US" altLang="en-US" sz="2200" dirty="0">
                <a:solidFill>
                  <a:srgbClr val="C00000"/>
                </a:solidFill>
              </a:rPr>
              <a:t>TIP</a:t>
            </a:r>
            <a:r>
              <a:rPr lang="en-US" altLang="en-US" sz="2200" dirty="0"/>
              <a:t> – AAHRPP expects that IRBs will evaluate whether complaints, protocol deviations, and results of audits are (or are related to) noncompliance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3683317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IRB Determinations</a:t>
            </a: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fontScale="92500" lnSpcReduction="20000"/>
          </a:bodyPr>
          <a:lstStyle/>
          <a:p>
            <a:pPr>
              <a:lnSpc>
                <a:spcPct val="100000"/>
              </a:lnSpc>
            </a:pPr>
            <a:r>
              <a:rPr lang="en-US" altLang="en-US" dirty="0"/>
              <a:t>Unanticipated Problems</a:t>
            </a:r>
          </a:p>
          <a:p>
            <a:pPr lvl="1">
              <a:lnSpc>
                <a:spcPct val="100000"/>
              </a:lnSpc>
            </a:pPr>
            <a:r>
              <a:rPr lang="en-US" altLang="en-US" dirty="0"/>
              <a:t>Describe the review process</a:t>
            </a:r>
          </a:p>
          <a:p>
            <a:pPr lvl="1">
              <a:lnSpc>
                <a:spcPct val="100000"/>
              </a:lnSpc>
            </a:pPr>
            <a:r>
              <a:rPr lang="en-US" altLang="en-US" dirty="0"/>
              <a:t>Describe the actions that the IRB may take (e.g., auditing the study, modifying the protocol, modifying consent, more frequent continuing review, suspension of IRB approval, etc.)</a:t>
            </a:r>
          </a:p>
          <a:p>
            <a:pPr lvl="1">
              <a:lnSpc>
                <a:spcPct val="100000"/>
              </a:lnSpc>
            </a:pPr>
            <a:r>
              <a:rPr lang="en-US" altLang="en-US" dirty="0"/>
              <a:t>Provide examples</a:t>
            </a:r>
          </a:p>
          <a:p>
            <a:pPr>
              <a:lnSpc>
                <a:spcPct val="100000"/>
              </a:lnSpc>
              <a:buFont typeface="Wingdings" panose="05000000000000000000" pitchFamily="2" charset="2"/>
              <a:buChar char="ü"/>
            </a:pPr>
            <a:r>
              <a:rPr lang="en-US" altLang="en-US" sz="2400" dirty="0">
                <a:solidFill>
                  <a:srgbClr val="C00000"/>
                </a:solidFill>
              </a:rPr>
              <a:t>TIP</a:t>
            </a:r>
            <a:r>
              <a:rPr lang="en-US" altLang="en-US" sz="2400" dirty="0"/>
              <a:t> – AAHRPP expects that IRBs will evaluate whether reportable new information such as publications, complaints, data monitoring reports, revised product information, breaches of confidentiality, etc. represent an UPIRSO</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8362679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Vulnerable Populations</a:t>
            </a:r>
          </a:p>
        </p:txBody>
      </p:sp>
      <p:sp>
        <p:nvSpPr>
          <p:cNvPr id="3" name="Content Placeholder 2"/>
          <p:cNvSpPr>
            <a:spLocks noGrp="1"/>
          </p:cNvSpPr>
          <p:nvPr>
            <p:ph idx="1"/>
          </p:nvPr>
        </p:nvSpPr>
        <p:spPr>
          <a:xfrm>
            <a:off x="921762" y="1912127"/>
            <a:ext cx="7300476" cy="3985742"/>
          </a:xfrm>
        </p:spPr>
        <p:txBody>
          <a:bodyPr vert="horz" lIns="91440" tIns="45720" rIns="91440" bIns="45720" rtlCol="0">
            <a:normAutofit lnSpcReduction="10000"/>
          </a:bodyPr>
          <a:lstStyle/>
          <a:p>
            <a:pPr>
              <a:lnSpc>
                <a:spcPct val="100000"/>
              </a:lnSpc>
              <a:spcBef>
                <a:spcPts val="0"/>
              </a:spcBef>
              <a:spcAft>
                <a:spcPts val="1000"/>
              </a:spcAft>
            </a:pPr>
            <a:r>
              <a:rPr lang="en-US" altLang="en-US" sz="2400" dirty="0"/>
              <a:t>What populations have additional protections prescribed by federal regulations (Subparts B, C, &amp; D)? </a:t>
            </a:r>
          </a:p>
          <a:p>
            <a:pPr>
              <a:lnSpc>
                <a:spcPct val="100000"/>
              </a:lnSpc>
              <a:spcAft>
                <a:spcPts val="1200"/>
              </a:spcAft>
            </a:pPr>
            <a:r>
              <a:rPr lang="en-US" altLang="en-US" sz="2400" dirty="0"/>
              <a:t>Are there additional populations that McLaren has classified as vulnerable?</a:t>
            </a:r>
          </a:p>
          <a:p>
            <a:pPr lvl="1">
              <a:lnSpc>
                <a:spcPct val="100000"/>
              </a:lnSpc>
              <a:spcBef>
                <a:spcPts val="0"/>
              </a:spcBef>
            </a:pPr>
            <a:r>
              <a:rPr lang="en-US" altLang="en-US" sz="2000" dirty="0"/>
              <a:t>Adults with impaired decision-making capacity</a:t>
            </a:r>
          </a:p>
          <a:p>
            <a:pPr lvl="1">
              <a:lnSpc>
                <a:spcPct val="100000"/>
              </a:lnSpc>
              <a:spcBef>
                <a:spcPts val="0"/>
              </a:spcBef>
            </a:pPr>
            <a:r>
              <a:rPr lang="en-US" altLang="en-US" sz="2000" dirty="0"/>
              <a:t>Students</a:t>
            </a:r>
          </a:p>
          <a:p>
            <a:pPr lvl="1">
              <a:lnSpc>
                <a:spcPct val="100000"/>
              </a:lnSpc>
              <a:spcBef>
                <a:spcPts val="0"/>
              </a:spcBef>
              <a:spcAft>
                <a:spcPts val="1000"/>
              </a:spcAft>
            </a:pPr>
            <a:r>
              <a:rPr lang="en-US" altLang="en-US" sz="2000" dirty="0"/>
              <a:t>Employees</a:t>
            </a:r>
          </a:p>
          <a:p>
            <a:pPr>
              <a:lnSpc>
                <a:spcPct val="100000"/>
              </a:lnSpc>
              <a:spcAft>
                <a:spcPts val="1200"/>
              </a:spcAft>
            </a:pPr>
            <a:r>
              <a:rPr lang="en-US" altLang="en-US" sz="2400" dirty="0"/>
              <a:t>What things do you consider when evaluating whether there are adequate safeguards for vulnerable populations?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1871902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Vulnerable Populations</a:t>
            </a:r>
          </a:p>
        </p:txBody>
      </p:sp>
      <p:sp>
        <p:nvSpPr>
          <p:cNvPr id="3" name="Content Placeholder 2"/>
          <p:cNvSpPr>
            <a:spLocks noGrp="1"/>
          </p:cNvSpPr>
          <p:nvPr>
            <p:ph idx="1"/>
          </p:nvPr>
        </p:nvSpPr>
        <p:spPr>
          <a:xfrm>
            <a:off x="921762" y="2054602"/>
            <a:ext cx="7300476" cy="3843268"/>
          </a:xfrm>
        </p:spPr>
        <p:txBody>
          <a:bodyPr vert="horz" lIns="91440" tIns="45720" rIns="91440" bIns="45720" rtlCol="0">
            <a:normAutofit/>
          </a:bodyPr>
          <a:lstStyle/>
          <a:p>
            <a:pPr>
              <a:lnSpc>
                <a:spcPct val="100000"/>
              </a:lnSpc>
              <a:spcBef>
                <a:spcPts val="600"/>
              </a:spcBef>
              <a:spcAft>
                <a:spcPts val="600"/>
              </a:spcAft>
            </a:pPr>
            <a:r>
              <a:rPr lang="en-US" altLang="en-US" sz="2400" dirty="0"/>
              <a:t>What is the age of majority in Michigan?</a:t>
            </a:r>
          </a:p>
          <a:p>
            <a:pPr>
              <a:lnSpc>
                <a:spcPct val="100000"/>
              </a:lnSpc>
              <a:spcBef>
                <a:spcPts val="600"/>
              </a:spcBef>
              <a:spcAft>
                <a:spcPts val="600"/>
              </a:spcAft>
            </a:pPr>
            <a:r>
              <a:rPr lang="en-US" altLang="en-US" sz="2400" dirty="0"/>
              <a:t>Are there any circumstances when individuals who have not reached the age of majority can provide consent on their own behalf?</a:t>
            </a:r>
          </a:p>
          <a:p>
            <a:pPr>
              <a:lnSpc>
                <a:spcPct val="100000"/>
              </a:lnSpc>
              <a:spcBef>
                <a:spcPts val="600"/>
              </a:spcBef>
              <a:spcAft>
                <a:spcPts val="600"/>
              </a:spcAft>
            </a:pPr>
            <a:r>
              <a:rPr lang="en-US" altLang="en-US" sz="2400" dirty="0"/>
              <a:t>When research is conducted in other jurisdictions, how do you know who is considered a child and the circumstances under which a child can provide consent?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039531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Vulnerable Populations</a:t>
            </a:r>
          </a:p>
        </p:txBody>
      </p:sp>
      <p:sp>
        <p:nvSpPr>
          <p:cNvPr id="3" name="Content Placeholder 2"/>
          <p:cNvSpPr>
            <a:spLocks noGrp="1"/>
          </p:cNvSpPr>
          <p:nvPr>
            <p:ph idx="1"/>
          </p:nvPr>
        </p:nvSpPr>
        <p:spPr>
          <a:xfrm>
            <a:off x="921762" y="2054602"/>
            <a:ext cx="7300476" cy="3843268"/>
          </a:xfrm>
        </p:spPr>
        <p:txBody>
          <a:bodyPr vert="horz" lIns="91440" tIns="45720" rIns="91440" bIns="45720" rtlCol="0">
            <a:normAutofit/>
          </a:bodyPr>
          <a:lstStyle/>
          <a:p>
            <a:pPr>
              <a:lnSpc>
                <a:spcPct val="100000"/>
              </a:lnSpc>
              <a:spcBef>
                <a:spcPts val="600"/>
              </a:spcBef>
              <a:spcAft>
                <a:spcPts val="600"/>
              </a:spcAft>
            </a:pPr>
            <a:r>
              <a:rPr lang="en-US" altLang="en-US" sz="2400" dirty="0"/>
              <a:t>What do you take into consideration when reviewing research involving children?</a:t>
            </a:r>
          </a:p>
          <a:p>
            <a:pPr>
              <a:lnSpc>
                <a:spcPct val="100000"/>
              </a:lnSpc>
              <a:spcBef>
                <a:spcPts val="600"/>
              </a:spcBef>
              <a:spcAft>
                <a:spcPts val="600"/>
              </a:spcAft>
            </a:pPr>
            <a:r>
              <a:rPr lang="en-US" altLang="en-US" sz="2400" dirty="0"/>
              <a:t>When is assent required?</a:t>
            </a:r>
          </a:p>
          <a:p>
            <a:pPr>
              <a:lnSpc>
                <a:spcPct val="100000"/>
              </a:lnSpc>
              <a:spcBef>
                <a:spcPts val="600"/>
              </a:spcBef>
              <a:spcAft>
                <a:spcPts val="600"/>
              </a:spcAft>
            </a:pPr>
            <a:r>
              <a:rPr lang="en-US" altLang="en-US" sz="2400" dirty="0"/>
              <a:t>What do you take into consideration when evaluating an assent plan?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653618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69185" y="109667"/>
            <a:ext cx="5605629" cy="1325563"/>
          </a:xfrm>
        </p:spPr>
        <p:txBody>
          <a:bodyPr>
            <a:normAutofit/>
          </a:bodyPr>
          <a:lstStyle/>
          <a:p>
            <a:r>
              <a:rPr lang="en-US" b="1" dirty="0">
                <a:solidFill>
                  <a:srgbClr val="00718F"/>
                </a:solidFill>
              </a:rPr>
              <a:t>Effective HRPPs</a:t>
            </a:r>
          </a:p>
        </p:txBody>
      </p:sp>
      <p:sp>
        <p:nvSpPr>
          <p:cNvPr id="3" name="Content Placeholder 2"/>
          <p:cNvSpPr>
            <a:spLocks noGrp="1"/>
          </p:cNvSpPr>
          <p:nvPr>
            <p:ph idx="1"/>
          </p:nvPr>
        </p:nvSpPr>
        <p:spPr>
          <a:xfrm>
            <a:off x="180404" y="1535953"/>
            <a:ext cx="7259115" cy="4717989"/>
          </a:xfrm>
        </p:spPr>
        <p:txBody>
          <a:bodyPr anchor="t">
            <a:normAutofit/>
          </a:bodyPr>
          <a:lstStyle/>
          <a:p>
            <a:r>
              <a:rPr lang="en-US" altLang="en-US" dirty="0"/>
              <a:t>Human research protection is a shared responsibility</a:t>
            </a:r>
          </a:p>
          <a:p>
            <a:r>
              <a:rPr lang="en-US" altLang="en-US" dirty="0"/>
              <a:t>Key to an effective HRPP is coordination and communication</a:t>
            </a:r>
          </a:p>
          <a:p>
            <a:r>
              <a:rPr lang="en-US" altLang="en-US" dirty="0"/>
              <a:t>Each HRPP component has role to play </a:t>
            </a:r>
          </a:p>
          <a:p>
            <a:r>
              <a:rPr lang="en-US" altLang="en-US" dirty="0"/>
              <a:t>Components must coordinate policies and procedures that impact human research</a:t>
            </a:r>
          </a:p>
          <a:p>
            <a:r>
              <a:rPr lang="en-US" altLang="en-US" dirty="0"/>
              <a:t>There must be clear communication between components</a:t>
            </a:r>
          </a:p>
        </p:txBody>
      </p:sp>
      <p:sp>
        <p:nvSpPr>
          <p:cNvPr id="20" name="Rectangle 1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2358913"/>
            <a:ext cx="1605129" cy="2140172"/>
          </a:xfrm>
          <a:prstGeom prst="ellipse">
            <a:avLst/>
          </a:prstGeom>
          <a:solidFill>
            <a:srgbClr val="FFFFFF"/>
          </a:solidFill>
          <a:ln w="22225">
            <a:solidFill>
              <a:srgbClr val="0071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pic>
        <p:nvPicPr>
          <p:cNvPr id="11" name="Graphic 10" descr="Checkmark">
            <a:extLst>
              <a:ext uri="{FF2B5EF4-FFF2-40B4-BE49-F238E27FC236}">
                <a16:creationId xmlns:a16="http://schemas.microsoft.com/office/drawing/2014/main" id="{A9CB6F80-D76B-4946-A890-896A61A1C3D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40831" y="2880717"/>
            <a:ext cx="1096566" cy="1096566"/>
          </a:xfrm>
          <a:prstGeom prst="rect">
            <a:avLst/>
          </a:prstGeom>
        </p:spPr>
      </p:pic>
    </p:spTree>
    <p:extLst>
      <p:ext uri="{BB962C8B-B14F-4D97-AF65-F5344CB8AC3E}">
        <p14:creationId xmlns:p14="http://schemas.microsoft.com/office/powerpoint/2010/main" val="33287235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Vulnerable Populations</a:t>
            </a:r>
          </a:p>
        </p:txBody>
      </p:sp>
      <p:sp>
        <p:nvSpPr>
          <p:cNvPr id="3" name="Content Placeholder 2"/>
          <p:cNvSpPr>
            <a:spLocks noGrp="1"/>
          </p:cNvSpPr>
          <p:nvPr>
            <p:ph idx="1"/>
          </p:nvPr>
        </p:nvSpPr>
        <p:spPr>
          <a:xfrm>
            <a:off x="921762" y="1912126"/>
            <a:ext cx="7300476" cy="3985744"/>
          </a:xfrm>
        </p:spPr>
        <p:txBody>
          <a:bodyPr vert="horz" lIns="91440" tIns="45720" rIns="91440" bIns="45720" rtlCol="0">
            <a:normAutofit/>
          </a:bodyPr>
          <a:lstStyle/>
          <a:p>
            <a:pPr>
              <a:lnSpc>
                <a:spcPct val="100000"/>
              </a:lnSpc>
              <a:spcBef>
                <a:spcPts val="0"/>
              </a:spcBef>
              <a:spcAft>
                <a:spcPts val="600"/>
              </a:spcAft>
            </a:pPr>
            <a:r>
              <a:rPr lang="en-US" altLang="en-US" sz="2400" dirty="0"/>
              <a:t>Does your IRB permit the use of legally authorized representatives (LARs)? Under what circumstances?</a:t>
            </a:r>
          </a:p>
          <a:p>
            <a:pPr>
              <a:lnSpc>
                <a:spcPct val="100000"/>
              </a:lnSpc>
              <a:spcBef>
                <a:spcPts val="0"/>
              </a:spcBef>
              <a:spcAft>
                <a:spcPts val="600"/>
              </a:spcAft>
            </a:pPr>
            <a:r>
              <a:rPr lang="en-US" altLang="en-US" sz="2400" dirty="0"/>
              <a:t>How is an individual’s capacity to provide consent determined?</a:t>
            </a:r>
          </a:p>
          <a:p>
            <a:pPr>
              <a:lnSpc>
                <a:spcPct val="100000"/>
              </a:lnSpc>
              <a:spcBef>
                <a:spcPts val="0"/>
              </a:spcBef>
              <a:spcAft>
                <a:spcPts val="600"/>
              </a:spcAft>
            </a:pPr>
            <a:r>
              <a:rPr lang="en-US" altLang="en-US" sz="2400" dirty="0"/>
              <a:t>Under what circumstances is it appropriate to include individuals with impaired decision-making capacity in research?</a:t>
            </a:r>
          </a:p>
          <a:p>
            <a:pPr>
              <a:lnSpc>
                <a:spcPct val="100000"/>
              </a:lnSpc>
              <a:spcBef>
                <a:spcPts val="0"/>
              </a:spcBef>
              <a:spcAft>
                <a:spcPts val="600"/>
              </a:spcAft>
            </a:pPr>
            <a:r>
              <a:rPr lang="en-US" altLang="en-US" sz="2400" dirty="0"/>
              <a:t>What do you consider when evaluating safeguards for such populations?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92987342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Vulnerable Populations</a:t>
            </a:r>
          </a:p>
        </p:txBody>
      </p:sp>
      <p:sp>
        <p:nvSpPr>
          <p:cNvPr id="3" name="Content Placeholder 2"/>
          <p:cNvSpPr>
            <a:spLocks noGrp="1"/>
          </p:cNvSpPr>
          <p:nvPr>
            <p:ph idx="1"/>
          </p:nvPr>
        </p:nvSpPr>
        <p:spPr>
          <a:xfrm>
            <a:off x="921762" y="2054601"/>
            <a:ext cx="7064951" cy="3700815"/>
          </a:xfrm>
        </p:spPr>
        <p:txBody>
          <a:bodyPr vert="horz" lIns="91440" tIns="45720" rIns="91440" bIns="45720" rtlCol="0">
            <a:normAutofit/>
          </a:bodyPr>
          <a:lstStyle/>
          <a:p>
            <a:pPr>
              <a:lnSpc>
                <a:spcPct val="100000"/>
              </a:lnSpc>
              <a:spcBef>
                <a:spcPts val="600"/>
              </a:spcBef>
              <a:spcAft>
                <a:spcPts val="600"/>
              </a:spcAft>
            </a:pPr>
            <a:r>
              <a:rPr lang="en-US" altLang="en-US" sz="2600" dirty="0"/>
              <a:t>Does your IRB review research involving pregnant women, fetuses or neonates?</a:t>
            </a:r>
          </a:p>
          <a:p>
            <a:pPr>
              <a:lnSpc>
                <a:spcPct val="100000"/>
              </a:lnSpc>
              <a:spcBef>
                <a:spcPts val="600"/>
              </a:spcBef>
              <a:spcAft>
                <a:spcPts val="600"/>
              </a:spcAft>
            </a:pPr>
            <a:r>
              <a:rPr lang="en-US" altLang="en-US" sz="2600" dirty="0"/>
              <a:t>Tell us about the review of such research, what things do you take into consideration?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090608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Revised Common Rule</a:t>
            </a:r>
          </a:p>
        </p:txBody>
      </p:sp>
      <p:sp>
        <p:nvSpPr>
          <p:cNvPr id="3" name="Content Placeholder 2"/>
          <p:cNvSpPr>
            <a:spLocks noGrp="1"/>
          </p:cNvSpPr>
          <p:nvPr>
            <p:ph idx="1"/>
          </p:nvPr>
        </p:nvSpPr>
        <p:spPr>
          <a:xfrm>
            <a:off x="921762" y="2054601"/>
            <a:ext cx="6993513" cy="3700815"/>
          </a:xfrm>
        </p:spPr>
        <p:txBody>
          <a:bodyPr vert="horz" lIns="91440" tIns="45720" rIns="91440" bIns="45720" rtlCol="0">
            <a:normAutofit/>
          </a:bodyPr>
          <a:lstStyle/>
          <a:p>
            <a:pPr>
              <a:lnSpc>
                <a:spcPct val="100000"/>
              </a:lnSpc>
              <a:spcAft>
                <a:spcPts val="1200"/>
              </a:spcAft>
            </a:pPr>
            <a:r>
              <a:rPr lang="en-US" altLang="en-US" sz="2600" dirty="0"/>
              <a:t>When is continuing review not required under the revised Rule?</a:t>
            </a:r>
          </a:p>
          <a:p>
            <a:pPr>
              <a:lnSpc>
                <a:spcPct val="100000"/>
              </a:lnSpc>
              <a:spcAft>
                <a:spcPts val="1200"/>
              </a:spcAft>
            </a:pPr>
            <a:r>
              <a:rPr lang="en-US" altLang="en-US" sz="2600" dirty="0"/>
              <a:t>When might you consider requiring continuing review even when not required by regulation?</a:t>
            </a:r>
          </a:p>
          <a:p>
            <a:pPr>
              <a:lnSpc>
                <a:spcPct val="100000"/>
              </a:lnSpc>
              <a:spcAft>
                <a:spcPts val="1200"/>
              </a:spcAft>
            </a:pPr>
            <a:r>
              <a:rPr lang="en-US" altLang="en-US" sz="2600" dirty="0"/>
              <a:t>How does McLaren keep track of research that does not require continuing review?</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6325773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C4175-4BB4-4ECE-9E49-8EB9755F2BCD}"/>
              </a:ext>
            </a:extLst>
          </p:cNvPr>
          <p:cNvSpPr>
            <a:spLocks noGrp="1"/>
          </p:cNvSpPr>
          <p:nvPr>
            <p:ph type="title"/>
          </p:nvPr>
        </p:nvSpPr>
        <p:spPr>
          <a:xfrm>
            <a:off x="623888" y="1709739"/>
            <a:ext cx="7886700" cy="1847849"/>
          </a:xfrm>
        </p:spPr>
        <p:txBody>
          <a:bodyPr/>
          <a:lstStyle/>
          <a:p>
            <a:r>
              <a:rPr lang="en-US" b="1" dirty="0">
                <a:solidFill>
                  <a:srgbClr val="00718F"/>
                </a:solidFill>
              </a:rPr>
              <a:t>Sample Questions </a:t>
            </a:r>
            <a:endParaRPr lang="en-US" dirty="0"/>
          </a:p>
        </p:txBody>
      </p:sp>
      <p:sp>
        <p:nvSpPr>
          <p:cNvPr id="3" name="Text Placeholder 2">
            <a:extLst>
              <a:ext uri="{FF2B5EF4-FFF2-40B4-BE49-F238E27FC236}">
                <a16:creationId xmlns:a16="http://schemas.microsoft.com/office/drawing/2014/main" id="{520F065E-8FCD-45FC-8232-C1EA8DBD4467}"/>
              </a:ext>
            </a:extLst>
          </p:cNvPr>
          <p:cNvSpPr>
            <a:spLocks noGrp="1"/>
          </p:cNvSpPr>
          <p:nvPr>
            <p:ph type="body" idx="1"/>
          </p:nvPr>
        </p:nvSpPr>
        <p:spPr>
          <a:xfrm>
            <a:off x="633412" y="3557588"/>
            <a:ext cx="7877176" cy="2532063"/>
          </a:xfrm>
        </p:spPr>
        <p:txBody>
          <a:bodyPr>
            <a:normAutofit/>
          </a:bodyPr>
          <a:lstStyle/>
          <a:p>
            <a:r>
              <a:rPr lang="en-US" sz="4000" dirty="0"/>
              <a:t>IRB Chairs, Vice Chairs</a:t>
            </a:r>
          </a:p>
        </p:txBody>
      </p:sp>
      <p:pic>
        <p:nvPicPr>
          <p:cNvPr id="5" name="Picture 4">
            <a:extLst>
              <a:ext uri="{FF2B5EF4-FFF2-40B4-BE49-F238E27FC236}">
                <a16:creationId xmlns:a16="http://schemas.microsoft.com/office/drawing/2014/main" id="{3D9B3887-38DD-460C-837F-FA463AEC1F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0625" y="5718694"/>
            <a:ext cx="1075765" cy="914400"/>
          </a:xfrm>
          <a:prstGeom prst="rect">
            <a:avLst/>
          </a:prstGeom>
        </p:spPr>
      </p:pic>
    </p:spTree>
    <p:extLst>
      <p:ext uri="{BB962C8B-B14F-4D97-AF65-F5344CB8AC3E}">
        <p14:creationId xmlns:p14="http://schemas.microsoft.com/office/powerpoint/2010/main" val="5965714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Chair Questions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a:lnSpc>
                <a:spcPct val="100000"/>
              </a:lnSpc>
              <a:spcBef>
                <a:spcPts val="600"/>
              </a:spcBef>
              <a:spcAft>
                <a:spcPts val="600"/>
              </a:spcAft>
            </a:pPr>
            <a:r>
              <a:rPr lang="en-US" altLang="en-US" sz="2400" dirty="0"/>
              <a:t>What are your responsibilities?</a:t>
            </a:r>
          </a:p>
          <a:p>
            <a:pPr>
              <a:lnSpc>
                <a:spcPct val="100000"/>
              </a:lnSpc>
              <a:spcBef>
                <a:spcPts val="600"/>
              </a:spcBef>
              <a:spcAft>
                <a:spcPts val="600"/>
              </a:spcAft>
            </a:pPr>
            <a:r>
              <a:rPr lang="en-US" altLang="en-US" sz="2400" dirty="0"/>
              <a:t>Were you provided training for your role? What did it consist of?</a:t>
            </a:r>
          </a:p>
          <a:p>
            <a:pPr>
              <a:lnSpc>
                <a:spcPct val="100000"/>
              </a:lnSpc>
              <a:spcBef>
                <a:spcPts val="600"/>
              </a:spcBef>
              <a:spcAft>
                <a:spcPts val="600"/>
              </a:spcAft>
            </a:pPr>
            <a:r>
              <a:rPr lang="en-US" altLang="en-US" sz="2400" dirty="0"/>
              <a:t>Who do you go to if you have issues, concerns, or feedback? Are they responsive?</a:t>
            </a:r>
          </a:p>
          <a:p>
            <a:pPr>
              <a:lnSpc>
                <a:spcPct val="100000"/>
              </a:lnSpc>
              <a:spcBef>
                <a:spcPts val="600"/>
              </a:spcBef>
              <a:spcAft>
                <a:spcPts val="600"/>
              </a:spcAft>
            </a:pPr>
            <a:r>
              <a:rPr lang="en-US" altLang="en-US" sz="2400" dirty="0"/>
              <a:t>Do you have access to the Institutional Official (IO)? What types of things do you bring to the IO?</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5903384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Chair Questions</a:t>
            </a:r>
          </a:p>
        </p:txBody>
      </p:sp>
      <p:sp>
        <p:nvSpPr>
          <p:cNvPr id="3" name="Content Placeholder 2"/>
          <p:cNvSpPr>
            <a:spLocks noGrp="1"/>
          </p:cNvSpPr>
          <p:nvPr>
            <p:ph idx="1"/>
          </p:nvPr>
        </p:nvSpPr>
        <p:spPr>
          <a:xfrm>
            <a:off x="921762" y="2054601"/>
            <a:ext cx="7300476" cy="3568959"/>
          </a:xfrm>
        </p:spPr>
        <p:txBody>
          <a:bodyPr vert="horz" lIns="91440" tIns="45720" rIns="91440" bIns="45720" rtlCol="0">
            <a:normAutofit/>
          </a:bodyPr>
          <a:lstStyle/>
          <a:p>
            <a:pPr>
              <a:lnSpc>
                <a:spcPct val="125000"/>
              </a:lnSpc>
            </a:pPr>
            <a:r>
              <a:rPr lang="en-US" altLang="en-US" sz="2400" dirty="0"/>
              <a:t>How do you work with the HRPP and IRB staff?</a:t>
            </a:r>
          </a:p>
          <a:p>
            <a:pPr>
              <a:lnSpc>
                <a:spcPct val="125000"/>
              </a:lnSpc>
            </a:pPr>
            <a:r>
              <a:rPr lang="en-US" altLang="en-US" sz="2400" dirty="0"/>
              <a:t>Are you involved in assigning reviews? What do you take into consideration when doing so?</a:t>
            </a:r>
          </a:p>
          <a:p>
            <a:pPr>
              <a:lnSpc>
                <a:spcPct val="125000"/>
              </a:lnSpc>
            </a:pPr>
            <a:r>
              <a:rPr lang="en-US" altLang="en-US" sz="2400" dirty="0"/>
              <a:t>Are you involved in determining board agendas? How?</a:t>
            </a:r>
          </a:p>
          <a:p>
            <a:pPr>
              <a:lnSpc>
                <a:spcPct val="125000"/>
              </a:lnSpc>
            </a:pPr>
            <a:r>
              <a:rPr lang="en-US" altLang="en-US" sz="2400" dirty="0"/>
              <a:t>Are you involved in the review of minutes? How?</a:t>
            </a:r>
          </a:p>
          <a:p>
            <a:pPr>
              <a:lnSpc>
                <a:spcPct val="125000"/>
              </a:lnSpc>
            </a:pPr>
            <a:r>
              <a:rPr lang="en-US" altLang="en-US" sz="2400" dirty="0"/>
              <a:t>Do you review letters before they are sent out?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5404210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Chair Questions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a:bodyPr>
          <a:lstStyle/>
          <a:p>
            <a:pPr marL="225425" marR="0" indent="-225425">
              <a:spcBef>
                <a:spcPts val="0"/>
              </a:spcBef>
              <a:spcAft>
                <a:spcPts val="1000"/>
              </a:spcAft>
            </a:pPr>
            <a:r>
              <a:rPr lang="en-US" sz="2600" dirty="0">
                <a:effectLst/>
                <a:latin typeface="Calibri" panose="020F0502020204030204" pitchFamily="34" charset="0"/>
                <a:ea typeface="Cambria" panose="02040503050406030204" pitchFamily="18" charset="0"/>
                <a:cs typeface="Times New Roman" panose="02020603050405020304" pitchFamily="18" charset="0"/>
              </a:rPr>
              <a:t>Are you responsible for or involved in exempt determinations? How does this work? </a:t>
            </a:r>
          </a:p>
          <a:p>
            <a:pPr marL="225425" marR="0" indent="-225425">
              <a:spcBef>
                <a:spcPts val="0"/>
              </a:spcBef>
              <a:spcAft>
                <a:spcPts val="1000"/>
              </a:spcAft>
            </a:pPr>
            <a:r>
              <a:rPr lang="en-US" sz="2600" dirty="0">
                <a:effectLst/>
                <a:latin typeface="Calibri" panose="020F0502020204030204" pitchFamily="34" charset="0"/>
                <a:ea typeface="Cambria" panose="02040503050406030204" pitchFamily="18" charset="0"/>
                <a:cs typeface="Times New Roman" panose="02020603050405020304" pitchFamily="18" charset="0"/>
              </a:rPr>
              <a:t>What types of research are generally eligible for exemption? What do you take into consideration in your review? </a:t>
            </a:r>
          </a:p>
          <a:p>
            <a:pPr marL="225425" marR="0" indent="-225425">
              <a:spcBef>
                <a:spcPts val="0"/>
              </a:spcBef>
              <a:spcAft>
                <a:spcPts val="1000"/>
              </a:spcAft>
            </a:pPr>
            <a:r>
              <a:rPr lang="en-US" sz="2600" dirty="0">
                <a:effectLst/>
                <a:latin typeface="Calibri" panose="020F0502020204030204" pitchFamily="34" charset="0"/>
                <a:ea typeface="Cambria" panose="02040503050406030204" pitchFamily="18" charset="0"/>
                <a:cs typeface="Times New Roman" panose="02020603050405020304" pitchFamily="18" charset="0"/>
              </a:rPr>
              <a:t>What is limited IRB review? When is it required? What does it involve?</a:t>
            </a:r>
          </a:p>
          <a:p>
            <a:pPr marL="225425" marR="0" indent="-225425">
              <a:spcBef>
                <a:spcPts val="0"/>
              </a:spcBef>
              <a:spcAft>
                <a:spcPts val="1000"/>
              </a:spcAft>
            </a:pPr>
            <a:r>
              <a:rPr lang="en-US" sz="2600" dirty="0">
                <a:effectLst/>
                <a:latin typeface="Calibri" panose="020F0502020204030204" pitchFamily="34" charset="0"/>
                <a:ea typeface="Cambria" panose="02040503050406030204" pitchFamily="18" charset="0"/>
                <a:cs typeface="Times New Roman" panose="02020603050405020304" pitchFamily="18" charset="0"/>
              </a:rPr>
              <a:t>Are there any exemptions that McLaren does not use? Why?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8380628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700" b="1" kern="1200" dirty="0">
                <a:solidFill>
                  <a:srgbClr val="00718F"/>
                </a:solidFill>
                <a:latin typeface="+mj-lt"/>
                <a:ea typeface="+mj-ea"/>
                <a:cs typeface="+mj-cs"/>
              </a:rPr>
              <a:t>Chair Questions</a:t>
            </a:r>
          </a:p>
        </p:txBody>
      </p:sp>
      <p:sp>
        <p:nvSpPr>
          <p:cNvPr id="3" name="Content Placeholder 2"/>
          <p:cNvSpPr>
            <a:spLocks noGrp="1"/>
          </p:cNvSpPr>
          <p:nvPr>
            <p:ph idx="1"/>
          </p:nvPr>
        </p:nvSpPr>
        <p:spPr>
          <a:xfrm>
            <a:off x="921762" y="2054601"/>
            <a:ext cx="7189728" cy="3700815"/>
          </a:xfrm>
        </p:spPr>
        <p:txBody>
          <a:bodyPr vert="horz" lIns="91440" tIns="45720" rIns="91440" bIns="45720" rtlCol="0">
            <a:normAutofit fontScale="92500" lnSpcReduction="20000"/>
          </a:bodyPr>
          <a:lstStyle/>
          <a:p>
            <a:pPr marL="225425" marR="0" indent="-225425">
              <a:lnSpc>
                <a:spcPct val="110000"/>
              </a:lnSpc>
              <a:spcBef>
                <a:spcPts val="0"/>
              </a:spcBef>
              <a:spcAft>
                <a:spcPts val="1000"/>
              </a:spcAft>
            </a:pPr>
            <a:r>
              <a:rPr lang="en-US" sz="2800" dirty="0">
                <a:effectLst/>
                <a:latin typeface="Calibri" panose="020F0502020204030204" pitchFamily="34" charset="0"/>
                <a:ea typeface="Cambria" panose="02040503050406030204" pitchFamily="18" charset="0"/>
                <a:cs typeface="Times New Roman" panose="02020603050405020304" pitchFamily="18" charset="0"/>
              </a:rPr>
              <a:t>Are you responsible for or involved in expedited reviews?  How does this work? </a:t>
            </a:r>
          </a:p>
          <a:p>
            <a:pPr marL="225425" marR="0" indent="-225425">
              <a:lnSpc>
                <a:spcPct val="110000"/>
              </a:lnSpc>
              <a:spcBef>
                <a:spcPts val="0"/>
              </a:spcBef>
              <a:spcAft>
                <a:spcPts val="1000"/>
              </a:spcAft>
            </a:pPr>
            <a:r>
              <a:rPr lang="en-US" sz="2800" dirty="0">
                <a:effectLst/>
                <a:latin typeface="Calibri" panose="020F0502020204030204" pitchFamily="34" charset="0"/>
                <a:ea typeface="Cambria" panose="02040503050406030204" pitchFamily="18" charset="0"/>
                <a:cs typeface="Times New Roman" panose="02020603050405020304" pitchFamily="18" charset="0"/>
              </a:rPr>
              <a:t>What types of research are generally eligible for expedited review?  What do you take into consideration in your review?</a:t>
            </a:r>
          </a:p>
          <a:p>
            <a:pPr marL="225425" marR="0" indent="-225425">
              <a:lnSpc>
                <a:spcPct val="110000"/>
              </a:lnSpc>
              <a:spcBef>
                <a:spcPts val="0"/>
              </a:spcBef>
              <a:spcAft>
                <a:spcPts val="1000"/>
              </a:spcAft>
            </a:pPr>
            <a:r>
              <a:rPr lang="en-US" sz="2800" dirty="0">
                <a:effectLst/>
                <a:latin typeface="Calibri" panose="020F0502020204030204" pitchFamily="34" charset="0"/>
                <a:ea typeface="Cambria" panose="02040503050406030204" pitchFamily="18" charset="0"/>
                <a:cs typeface="Times New Roman" panose="02020603050405020304" pitchFamily="18" charset="0"/>
              </a:rPr>
              <a:t>When designating board members eligible to conduct expedited review, what do you take into consideration?   How do you define whether a board member is “experienced”?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40163319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Chair Questions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920841"/>
          </a:xfrm>
        </p:spPr>
        <p:txBody>
          <a:bodyPr vert="horz" lIns="91440" tIns="45720" rIns="91440" bIns="45720" rtlCol="0">
            <a:normAutofit lnSpcReduction="10000"/>
          </a:bodyPr>
          <a:lstStyle/>
          <a:p>
            <a:pPr>
              <a:lnSpc>
                <a:spcPct val="100000"/>
              </a:lnSpc>
              <a:spcBef>
                <a:spcPts val="0"/>
              </a:spcBef>
              <a:spcAft>
                <a:spcPts val="600"/>
              </a:spcAft>
            </a:pPr>
            <a:r>
              <a:rPr lang="en-US" sz="2400" dirty="0">
                <a:effectLst/>
                <a:ea typeface="Cambria" panose="02040503050406030204" pitchFamily="18" charset="0"/>
                <a:cs typeface="Times New Roman" panose="02020603050405020304" pitchFamily="18" charset="0"/>
              </a:rPr>
              <a:t>How do you ensure that everyone is heard in a meeting? </a:t>
            </a:r>
          </a:p>
          <a:p>
            <a:pPr>
              <a:lnSpc>
                <a:spcPct val="100000"/>
              </a:lnSpc>
              <a:spcBef>
                <a:spcPts val="0"/>
              </a:spcBef>
              <a:spcAft>
                <a:spcPts val="600"/>
              </a:spcAft>
            </a:pPr>
            <a:r>
              <a:rPr lang="en-US" sz="2400" dirty="0">
                <a:effectLst/>
                <a:ea typeface="Cambria" panose="02040503050406030204" pitchFamily="18" charset="0"/>
                <a:cs typeface="Times New Roman" panose="02020603050405020304" pitchFamily="18" charset="0"/>
              </a:rPr>
              <a:t>How do you manage controverted issues or disagreement among board members? Can you provide some examples?</a:t>
            </a:r>
          </a:p>
          <a:p>
            <a:pPr>
              <a:lnSpc>
                <a:spcPct val="100000"/>
              </a:lnSpc>
              <a:spcBef>
                <a:spcPts val="0"/>
              </a:spcBef>
              <a:spcAft>
                <a:spcPts val="600"/>
              </a:spcAft>
            </a:pPr>
            <a:r>
              <a:rPr lang="en-US" sz="2400" dirty="0">
                <a:effectLst/>
                <a:ea typeface="Cambria" panose="02040503050406030204" pitchFamily="18" charset="0"/>
                <a:cs typeface="Times New Roman" panose="02020603050405020304" pitchFamily="18" charset="0"/>
              </a:rPr>
              <a:t>When can research be conditionally approved?  Who reviews responses to conditional approvals?  How is this determined? </a:t>
            </a:r>
          </a:p>
          <a:p>
            <a:pPr>
              <a:lnSpc>
                <a:spcPct val="100000"/>
              </a:lnSpc>
              <a:spcBef>
                <a:spcPts val="0"/>
              </a:spcBef>
              <a:spcAft>
                <a:spcPts val="600"/>
              </a:spcAft>
            </a:pPr>
            <a:r>
              <a:rPr lang="en-US" sz="2400" dirty="0">
                <a:effectLst/>
                <a:ea typeface="Cambria" panose="02040503050406030204" pitchFamily="18" charset="0"/>
                <a:cs typeface="Times New Roman" panose="02020603050405020304" pitchFamily="18" charset="0"/>
              </a:rPr>
              <a:t>When must research be deferred or moved?  </a:t>
            </a:r>
          </a:p>
          <a:p>
            <a:pPr>
              <a:lnSpc>
                <a:spcPct val="100000"/>
              </a:lnSpc>
              <a:spcBef>
                <a:spcPts val="0"/>
              </a:spcBef>
              <a:spcAft>
                <a:spcPts val="600"/>
              </a:spcAft>
            </a:pPr>
            <a:r>
              <a:rPr lang="en-US" sz="2400" dirty="0">
                <a:effectLst/>
                <a:ea typeface="Cambria" panose="02040503050406030204" pitchFamily="18" charset="0"/>
                <a:cs typeface="Times New Roman" panose="02020603050405020304" pitchFamily="18" charset="0"/>
              </a:rPr>
              <a:t>Has the IRB ever disapproved research?  Why? </a:t>
            </a:r>
            <a:endParaRPr lang="en-US" alt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310860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Chair Questions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189728" cy="3568959"/>
          </a:xfrm>
        </p:spPr>
        <p:txBody>
          <a:bodyPr vert="horz" lIns="91440" tIns="45720" rIns="91440" bIns="45720" rtlCol="0">
            <a:normAutofit/>
          </a:bodyPr>
          <a:lstStyle/>
          <a:p>
            <a:pPr>
              <a:lnSpc>
                <a:spcPct val="100000"/>
              </a:lnSpc>
              <a:spcBef>
                <a:spcPts val="0"/>
              </a:spcBef>
              <a:spcAft>
                <a:spcPts val="10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Have you ever suspended IRB approval of research outside of a convened IRB meeting? Can you share an example?  </a:t>
            </a:r>
          </a:p>
          <a:p>
            <a:pPr>
              <a:lnSpc>
                <a:spcPct val="100000"/>
              </a:lnSpc>
              <a:spcBef>
                <a:spcPts val="0"/>
              </a:spcBef>
              <a:spcAft>
                <a:spcPts val="1000"/>
              </a:spcAft>
            </a:pPr>
            <a:r>
              <a:rPr lang="en-US" sz="2400" dirty="0">
                <a:latin typeface="Calibri" panose="020F0502020204030204" pitchFamily="34" charset="0"/>
                <a:ea typeface="Cambria" panose="02040503050406030204" pitchFamily="18" charset="0"/>
                <a:cs typeface="Times New Roman" panose="02020603050405020304" pitchFamily="18" charset="0"/>
              </a:rPr>
              <a:t>Who are such suspensions reported to? How?</a:t>
            </a:r>
            <a:endParaRPr lang="en-US" sz="2400" dirty="0">
              <a:effectLst/>
              <a:latin typeface="Calibri" panose="020F0502020204030204" pitchFamily="34" charset="0"/>
              <a:ea typeface="Cambria" panose="02040503050406030204" pitchFamily="18" charset="0"/>
              <a:cs typeface="Times New Roman" panose="02020603050405020304" pitchFamily="18" charset="0"/>
            </a:endParaRPr>
          </a:p>
          <a:p>
            <a:pPr>
              <a:lnSpc>
                <a:spcPct val="100000"/>
              </a:lnSpc>
              <a:spcBef>
                <a:spcPts val="0"/>
              </a:spcBef>
              <a:spcAft>
                <a:spcPts val="600"/>
              </a:spcAft>
            </a:pPr>
            <a:r>
              <a:rPr lang="en-US" sz="2400" dirty="0">
                <a:effectLst/>
                <a:latin typeface="Calibri" panose="020F0502020204030204" pitchFamily="34" charset="0"/>
                <a:ea typeface="Cambria" panose="02040503050406030204" pitchFamily="18" charset="0"/>
                <a:cs typeface="Times New Roman" panose="02020603050405020304" pitchFamily="18" charset="0"/>
              </a:rPr>
              <a:t>Are Chair suspensions brought to the convened IRB?  What does the convened IRB do?</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363742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201261"/>
            <a:ext cx="7189728" cy="809542"/>
          </a:xfrm>
        </p:spPr>
        <p:txBody>
          <a:bodyPr vert="horz" lIns="91440" tIns="45720" rIns="91440" bIns="45720" rtlCol="0" anchor="b">
            <a:normAutofit/>
          </a:bodyPr>
          <a:lstStyle/>
          <a:p>
            <a:pPr algn="ctr"/>
            <a:r>
              <a:rPr lang="en-US" sz="4800" b="1" dirty="0">
                <a:solidFill>
                  <a:srgbClr val="00718F"/>
                </a:solidFill>
              </a:rPr>
              <a:t>AAHRPP’s Basic Principles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99683" y="2114550"/>
            <a:ext cx="7161062" cy="3966210"/>
          </a:xfrm>
        </p:spPr>
        <p:txBody>
          <a:bodyPr vert="horz" lIns="91440" tIns="45720" rIns="91440" bIns="45720" rtlCol="0">
            <a:normAutofit/>
          </a:bodyPr>
          <a:lstStyle/>
          <a:p>
            <a:pPr marL="533400" indent="-533400"/>
            <a:r>
              <a:rPr lang="en-US" altLang="en-US" dirty="0"/>
              <a:t>The purpose of accreditation is to help organizations have better HRPPs through self-evaluation and peer review</a:t>
            </a:r>
          </a:p>
          <a:p>
            <a:pPr marL="533400" indent="-533400"/>
            <a:r>
              <a:rPr lang="en-US" altLang="en-US" dirty="0"/>
              <a:t>AAHRPP’s goal is to help organizations become accredited</a:t>
            </a:r>
          </a:p>
          <a:p>
            <a:pPr marL="533400" indent="-533400"/>
            <a:r>
              <a:rPr lang="en-US" altLang="en-US" dirty="0"/>
              <a:t>Accreditation process is intended to be collegial and supportive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17136978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Chair Questions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189728" cy="3568959"/>
          </a:xfrm>
        </p:spPr>
        <p:txBody>
          <a:bodyPr vert="horz" lIns="91440" tIns="45720" rIns="91440" bIns="45720" rtlCol="0">
            <a:normAutofit fontScale="92500"/>
          </a:bodyPr>
          <a:lstStyle/>
          <a:p>
            <a:pPr>
              <a:lnSpc>
                <a:spcPct val="100000"/>
              </a:lnSpc>
              <a:spcBef>
                <a:spcPts val="600"/>
              </a:spcBef>
            </a:pPr>
            <a:r>
              <a:rPr lang="en-US" sz="2800" dirty="0">
                <a:effectLst/>
                <a:latin typeface="Calibri" panose="020F0502020204030204" pitchFamily="34" charset="0"/>
                <a:ea typeface="Cambria" panose="02040503050406030204" pitchFamily="18" charset="0"/>
                <a:cs typeface="Times New Roman" panose="02020603050405020304" pitchFamily="18" charset="0"/>
              </a:rPr>
              <a:t>Do investigators ever come to you with concerns or complaints?  </a:t>
            </a:r>
          </a:p>
          <a:p>
            <a:pPr>
              <a:lnSpc>
                <a:spcPct val="100000"/>
              </a:lnSpc>
              <a:spcBef>
                <a:spcPts val="600"/>
              </a:spcBef>
            </a:pPr>
            <a:r>
              <a:rPr lang="en-US" sz="2800" dirty="0">
                <a:effectLst/>
                <a:latin typeface="Calibri" panose="020F0502020204030204" pitchFamily="34" charset="0"/>
                <a:ea typeface="Cambria" panose="02040503050406030204" pitchFamily="18" charset="0"/>
                <a:cs typeface="Times New Roman" panose="02020603050405020304" pitchFamily="18" charset="0"/>
              </a:rPr>
              <a:t>How do you manage this? Can you share an example?</a:t>
            </a:r>
          </a:p>
          <a:p>
            <a:pPr>
              <a:lnSpc>
                <a:spcPct val="100000"/>
              </a:lnSpc>
              <a:spcBef>
                <a:spcPts val="600"/>
              </a:spcBef>
            </a:pPr>
            <a:r>
              <a:rPr lang="en-US" sz="2800" dirty="0">
                <a:latin typeface="Calibri" panose="020F0502020204030204" pitchFamily="34" charset="0"/>
                <a:ea typeface="Cambria" panose="02040503050406030204" pitchFamily="18" charset="0"/>
                <a:cs typeface="Times New Roman" panose="02020603050405020304" pitchFamily="18" charset="0"/>
              </a:rPr>
              <a:t>What is your impression of the relationship between the IRB and the research community?</a:t>
            </a:r>
          </a:p>
          <a:p>
            <a:pPr>
              <a:lnSpc>
                <a:spcPct val="100000"/>
              </a:lnSpc>
              <a:spcBef>
                <a:spcPts val="600"/>
              </a:spcBef>
            </a:pPr>
            <a:r>
              <a:rPr lang="en-US" sz="2800" dirty="0">
                <a:latin typeface="Calibri" panose="020F0502020204030204" pitchFamily="34" charset="0"/>
                <a:ea typeface="Cambria" panose="02040503050406030204" pitchFamily="18" charset="0"/>
                <a:cs typeface="Times New Roman" panose="02020603050405020304" pitchFamily="18" charset="0"/>
              </a:rPr>
              <a:t>Are there opportunities for improvement? What?</a:t>
            </a:r>
            <a:endParaRPr lang="en-US" sz="2800" dirty="0">
              <a:effectLst/>
              <a:latin typeface="Calibri" panose="020F0502020204030204" pitchFamily="34" charset="0"/>
              <a:ea typeface="Cambria" panose="020405030504060302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490636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dirty="0">
                <a:solidFill>
                  <a:srgbClr val="00718F"/>
                </a:solidFill>
              </a:rPr>
              <a:t>Chair Questions</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568959"/>
          </a:xfrm>
        </p:spPr>
        <p:txBody>
          <a:bodyPr vert="horz" lIns="91440" tIns="45720" rIns="91440" bIns="45720" rtlCol="0">
            <a:normAutofit fontScale="92500"/>
          </a:bodyPr>
          <a:lstStyle/>
          <a:p>
            <a:pPr marR="0">
              <a:lnSpc>
                <a:spcPct val="100000"/>
              </a:lnSpc>
              <a:spcBef>
                <a:spcPts val="0"/>
              </a:spcBef>
              <a:spcAft>
                <a:spcPts val="600"/>
              </a:spcAft>
            </a:pPr>
            <a:r>
              <a:rPr lang="en-US" sz="2800" dirty="0">
                <a:effectLst/>
                <a:latin typeface="Calibri" panose="020F0502020204030204" pitchFamily="34" charset="0"/>
                <a:ea typeface="Cambria" panose="02040503050406030204" pitchFamily="18" charset="0"/>
                <a:cs typeface="Times New Roman" panose="02020603050405020304" pitchFamily="18" charset="0"/>
              </a:rPr>
              <a:t>What do you see as a particular strength of the IRB (or of the HRPP)?</a:t>
            </a:r>
          </a:p>
          <a:p>
            <a:pPr marR="0">
              <a:lnSpc>
                <a:spcPct val="100000"/>
              </a:lnSpc>
              <a:spcBef>
                <a:spcPts val="0"/>
              </a:spcBef>
              <a:spcAft>
                <a:spcPts val="600"/>
              </a:spcAft>
            </a:pPr>
            <a:r>
              <a:rPr lang="en-US" sz="2800" dirty="0">
                <a:effectLst/>
                <a:latin typeface="Calibri" panose="020F0502020204030204" pitchFamily="34" charset="0"/>
                <a:ea typeface="Cambria" panose="02040503050406030204" pitchFamily="18" charset="0"/>
                <a:cs typeface="Times New Roman" panose="02020603050405020304" pitchFamily="18" charset="0"/>
              </a:rPr>
              <a:t>How about weaknesses?</a:t>
            </a:r>
          </a:p>
          <a:p>
            <a:pPr marR="0">
              <a:lnSpc>
                <a:spcPct val="100000"/>
              </a:lnSpc>
              <a:spcBef>
                <a:spcPts val="0"/>
              </a:spcBef>
              <a:spcAft>
                <a:spcPts val="600"/>
              </a:spcAft>
            </a:pPr>
            <a:r>
              <a:rPr lang="en-US" sz="2800" dirty="0">
                <a:effectLst/>
                <a:latin typeface="Calibri" panose="020F0502020204030204" pitchFamily="34" charset="0"/>
                <a:ea typeface="Cambria" panose="02040503050406030204" pitchFamily="18" charset="0"/>
                <a:cs typeface="Times New Roman" panose="02020603050405020304" pitchFamily="18" charset="0"/>
              </a:rPr>
              <a:t>How is your performance evaluated?  Who does this?  Do you receive feedback?</a:t>
            </a:r>
          </a:p>
          <a:p>
            <a:pPr marR="0">
              <a:lnSpc>
                <a:spcPct val="100000"/>
              </a:lnSpc>
              <a:spcBef>
                <a:spcPts val="0"/>
              </a:spcBef>
              <a:spcAft>
                <a:spcPts val="600"/>
              </a:spcAft>
            </a:pPr>
            <a:r>
              <a:rPr lang="en-US" sz="2800" dirty="0">
                <a:effectLst/>
                <a:latin typeface="Calibri" panose="020F0502020204030204" pitchFamily="34" charset="0"/>
                <a:ea typeface="Cambria" panose="02040503050406030204" pitchFamily="18" charset="0"/>
                <a:cs typeface="Times New Roman" panose="02020603050405020304" pitchFamily="18" charset="0"/>
              </a:rPr>
              <a:t>Are you given the opportunity to provide feedback on the HRPP or IRB?  Have you done so? Can you share any examples? What happened as a result?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23628840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C4175-4BB4-4ECE-9E49-8EB9755F2BCD}"/>
              </a:ext>
            </a:extLst>
          </p:cNvPr>
          <p:cNvSpPr>
            <a:spLocks noGrp="1"/>
          </p:cNvSpPr>
          <p:nvPr>
            <p:ph type="title"/>
          </p:nvPr>
        </p:nvSpPr>
        <p:spPr>
          <a:xfrm>
            <a:off x="623888" y="1709739"/>
            <a:ext cx="7886700" cy="1847849"/>
          </a:xfrm>
        </p:spPr>
        <p:txBody>
          <a:bodyPr/>
          <a:lstStyle/>
          <a:p>
            <a:r>
              <a:rPr lang="en-US" b="1" dirty="0">
                <a:solidFill>
                  <a:srgbClr val="00718F"/>
                </a:solidFill>
              </a:rPr>
              <a:t>Prior AAHRPP Findings</a:t>
            </a:r>
            <a:endParaRPr lang="en-US" dirty="0"/>
          </a:p>
        </p:txBody>
      </p:sp>
      <p:sp>
        <p:nvSpPr>
          <p:cNvPr id="3" name="Text Placeholder 2">
            <a:extLst>
              <a:ext uri="{FF2B5EF4-FFF2-40B4-BE49-F238E27FC236}">
                <a16:creationId xmlns:a16="http://schemas.microsoft.com/office/drawing/2014/main" id="{520F065E-8FCD-45FC-8232-C1EA8DBD4467}"/>
              </a:ext>
            </a:extLst>
          </p:cNvPr>
          <p:cNvSpPr>
            <a:spLocks noGrp="1"/>
          </p:cNvSpPr>
          <p:nvPr>
            <p:ph type="body" idx="1"/>
          </p:nvPr>
        </p:nvSpPr>
        <p:spPr>
          <a:xfrm>
            <a:off x="633412" y="3557588"/>
            <a:ext cx="7877176" cy="2532063"/>
          </a:xfrm>
        </p:spPr>
        <p:txBody>
          <a:bodyPr>
            <a:normAutofit/>
          </a:bodyPr>
          <a:lstStyle/>
          <a:p>
            <a:endParaRPr lang="en-US" sz="4000" dirty="0"/>
          </a:p>
        </p:txBody>
      </p:sp>
      <p:pic>
        <p:nvPicPr>
          <p:cNvPr id="5" name="Picture 4">
            <a:extLst>
              <a:ext uri="{FF2B5EF4-FFF2-40B4-BE49-F238E27FC236}">
                <a16:creationId xmlns:a16="http://schemas.microsoft.com/office/drawing/2014/main" id="{3D9B3887-38DD-460C-837F-FA463AEC1F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0625" y="5718694"/>
            <a:ext cx="1075765" cy="914400"/>
          </a:xfrm>
          <a:prstGeom prst="rect">
            <a:avLst/>
          </a:prstGeom>
        </p:spPr>
      </p:pic>
    </p:spTree>
    <p:extLst>
      <p:ext uri="{BB962C8B-B14F-4D97-AF65-F5344CB8AC3E}">
        <p14:creationId xmlns:p14="http://schemas.microsoft.com/office/powerpoint/2010/main" val="13666355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kern="1200" dirty="0">
                <a:solidFill>
                  <a:srgbClr val="00718F"/>
                </a:solidFill>
                <a:latin typeface="+mj-lt"/>
                <a:ea typeface="+mj-ea"/>
                <a:cs typeface="+mj-cs"/>
              </a:rPr>
              <a:t>Prior Observations - 2013</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568959"/>
          </a:xfrm>
        </p:spPr>
        <p:txBody>
          <a:bodyPr vert="horz" lIns="91440" tIns="45720" rIns="91440" bIns="45720" rtlCol="0">
            <a:normAutofit fontScale="77500" lnSpcReduction="20000"/>
          </a:bodyPr>
          <a:lstStyle/>
          <a:p>
            <a:pPr>
              <a:lnSpc>
                <a:spcPct val="110000"/>
              </a:lnSpc>
              <a:spcBef>
                <a:spcPts val="0"/>
              </a:spcBef>
              <a:spcAft>
                <a:spcPts val="600"/>
              </a:spcAft>
            </a:pPr>
            <a:r>
              <a:rPr lang="en-US" altLang="en-US" sz="2800" dirty="0"/>
              <a:t>IRB members did not evaluate proposed research for scientific validity when the research had not been evaluated by an entity other than the IRB as specified in policy. When another entity other than the IRB evaluated proposed research for scientific validity the evaluation was not always included in the material reviewed by the IRB. (Element I.1.F.)</a:t>
            </a:r>
          </a:p>
          <a:p>
            <a:pPr>
              <a:lnSpc>
                <a:spcPct val="110000"/>
              </a:lnSpc>
              <a:spcBef>
                <a:spcPts val="0"/>
              </a:spcBef>
              <a:spcAft>
                <a:spcPts val="600"/>
              </a:spcAft>
            </a:pPr>
            <a:r>
              <a:rPr lang="en-US" altLang="en-US" sz="2800" dirty="0"/>
              <a:t>The plan to assess compliance with organizational policies and procedures and applicable laws, regulations, codes, and guidance had not been implemented. (Element I.5.A.)</a:t>
            </a:r>
          </a:p>
          <a:p>
            <a:pPr>
              <a:lnSpc>
                <a:spcPct val="110000"/>
              </a:lnSpc>
              <a:spcBef>
                <a:spcPts val="0"/>
              </a:spcBef>
              <a:spcAft>
                <a:spcPts val="600"/>
              </a:spcAft>
            </a:pPr>
            <a:r>
              <a:rPr lang="en-US" altLang="en-US" sz="2800" dirty="0"/>
              <a:t>The plan to assess the quality, efficiency, and effectiveness of the HRPP had not been implemented. (Element I.5.B.)</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099" y="5507740"/>
            <a:ext cx="1075765" cy="914400"/>
          </a:xfrm>
          <a:prstGeom prst="rect">
            <a:avLst/>
          </a:prstGeom>
        </p:spPr>
      </p:pic>
    </p:spTree>
    <p:extLst>
      <p:ext uri="{BB962C8B-B14F-4D97-AF65-F5344CB8AC3E}">
        <p14:creationId xmlns:p14="http://schemas.microsoft.com/office/powerpoint/2010/main" val="11766362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960109"/>
            <a:ext cx="7189728" cy="820183"/>
          </a:xfrm>
        </p:spPr>
        <p:txBody>
          <a:bodyPr vert="horz" lIns="91440" tIns="45720" rIns="91440" bIns="45720" rtlCol="0" anchor="b">
            <a:normAutofit/>
          </a:bodyPr>
          <a:lstStyle/>
          <a:p>
            <a:pPr algn="ctr"/>
            <a:r>
              <a:rPr lang="en-US" sz="4400" b="1" kern="1200" dirty="0">
                <a:solidFill>
                  <a:srgbClr val="00718F"/>
                </a:solidFill>
                <a:latin typeface="+mj-lt"/>
                <a:ea typeface="+mj-ea"/>
                <a:cs typeface="+mj-cs"/>
              </a:rPr>
              <a:t>Prior Observations - 2013</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1891145"/>
            <a:ext cx="7300476" cy="3732415"/>
          </a:xfrm>
        </p:spPr>
        <p:txBody>
          <a:bodyPr vert="horz" lIns="91440" tIns="45720" rIns="91440" bIns="45720" rtlCol="0">
            <a:normAutofit fontScale="70000" lnSpcReduction="20000"/>
          </a:bodyPr>
          <a:lstStyle/>
          <a:p>
            <a:pPr>
              <a:lnSpc>
                <a:spcPct val="100000"/>
              </a:lnSpc>
              <a:spcBef>
                <a:spcPts val="0"/>
              </a:spcBef>
              <a:spcAft>
                <a:spcPts val="600"/>
              </a:spcAft>
            </a:pPr>
            <a:r>
              <a:rPr lang="en-US" altLang="en-US" sz="2800" dirty="0"/>
              <a:t>Policies, review forms, and other documents used definitions of immediate family that were not consistent between documents. Some documents referenced a $10,000 threshold for significant rather than $5,000 threshold. (Element I.6.B.)</a:t>
            </a:r>
          </a:p>
          <a:p>
            <a:pPr>
              <a:lnSpc>
                <a:spcPct val="100000"/>
              </a:lnSpc>
              <a:spcBef>
                <a:spcPts val="0"/>
              </a:spcBef>
              <a:spcAft>
                <a:spcPts val="600"/>
              </a:spcAft>
            </a:pPr>
            <a:r>
              <a:rPr lang="en-US" altLang="en-US" sz="2800" dirty="0"/>
              <a:t>The policy on Full Board Review of Human Subject Research listed approval, approval in principle, approved with contingencies, deferred for non-substantive issues, deferred for substantive issues and disapproval as determinations that could made by the convened IRB when voting. The Investigator Handbook and Reviewer checklist contained possible determinations that were different from policy. IRB members were not aware of these determinations and in practice used approve, approve with contingencies, table, and disapprove. (Element II.2.C.)</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33920" y="5511907"/>
            <a:ext cx="1075765" cy="914400"/>
          </a:xfrm>
          <a:prstGeom prst="rect">
            <a:avLst/>
          </a:prstGeom>
        </p:spPr>
      </p:pic>
    </p:spTree>
    <p:extLst>
      <p:ext uri="{BB962C8B-B14F-4D97-AF65-F5344CB8AC3E}">
        <p14:creationId xmlns:p14="http://schemas.microsoft.com/office/powerpoint/2010/main" val="15722617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77136" y="1102584"/>
            <a:ext cx="7189728" cy="809542"/>
          </a:xfrm>
        </p:spPr>
        <p:txBody>
          <a:bodyPr vert="horz" lIns="91440" tIns="45720" rIns="91440" bIns="45720" rtlCol="0" anchor="b">
            <a:normAutofit/>
          </a:bodyPr>
          <a:lstStyle/>
          <a:p>
            <a:pPr algn="ctr"/>
            <a:r>
              <a:rPr lang="en-US" sz="4400" b="1" kern="1200" dirty="0">
                <a:solidFill>
                  <a:srgbClr val="00718F"/>
                </a:solidFill>
                <a:latin typeface="+mj-lt"/>
                <a:ea typeface="+mj-ea"/>
                <a:cs typeface="+mj-cs"/>
              </a:rPr>
              <a:t>Prior Observations - 2016</a:t>
            </a:r>
            <a:endParaRPr lang="en-US" sz="4700" b="1" kern="1200" dirty="0">
              <a:solidFill>
                <a:srgbClr val="00718F"/>
              </a:solidFill>
              <a:latin typeface="+mj-lt"/>
              <a:ea typeface="+mj-ea"/>
              <a:cs typeface="+mj-cs"/>
            </a:endParaRPr>
          </a:p>
        </p:txBody>
      </p:sp>
      <p:sp>
        <p:nvSpPr>
          <p:cNvPr id="3" name="Content Placeholder 2"/>
          <p:cNvSpPr>
            <a:spLocks noGrp="1"/>
          </p:cNvSpPr>
          <p:nvPr>
            <p:ph idx="1"/>
          </p:nvPr>
        </p:nvSpPr>
        <p:spPr>
          <a:xfrm>
            <a:off x="921762" y="2054601"/>
            <a:ext cx="7300476" cy="3568959"/>
          </a:xfrm>
        </p:spPr>
        <p:txBody>
          <a:bodyPr vert="horz" lIns="91440" tIns="45720" rIns="91440" bIns="45720" rtlCol="0">
            <a:normAutofit fontScale="92500" lnSpcReduction="20000"/>
          </a:bodyPr>
          <a:lstStyle/>
          <a:p>
            <a:pPr>
              <a:lnSpc>
                <a:spcPct val="100000"/>
              </a:lnSpc>
              <a:spcBef>
                <a:spcPts val="0"/>
              </a:spcBef>
              <a:spcAft>
                <a:spcPts val="600"/>
              </a:spcAft>
            </a:pPr>
            <a:r>
              <a:rPr lang="en-US" altLang="en-US" sz="2800" dirty="0"/>
              <a:t>Some researchers and HRPP staff responsible for education were not knowledgeable about the requirement in policy to obtain a determination from the HRPP office whether an activity is research involving human participants, when the activity might constitute research involving human participants. (Element I.1.A)</a:t>
            </a:r>
          </a:p>
          <a:p>
            <a:pPr>
              <a:lnSpc>
                <a:spcPct val="100000"/>
              </a:lnSpc>
              <a:spcBef>
                <a:spcPts val="0"/>
              </a:spcBef>
              <a:spcAft>
                <a:spcPts val="600"/>
              </a:spcAft>
            </a:pPr>
            <a:r>
              <a:rPr lang="en-US" altLang="en-US" sz="2800" dirty="0"/>
              <a:t>The convened IRB did not always document that the requirements in Subpart D were met. (Element II.4.B)</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Tree>
    <p:extLst>
      <p:ext uri="{BB962C8B-B14F-4D97-AF65-F5344CB8AC3E}">
        <p14:creationId xmlns:p14="http://schemas.microsoft.com/office/powerpoint/2010/main" val="5334881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3" y="320040"/>
            <a:ext cx="850062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96827"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321645" y="2249771"/>
            <a:ext cx="3025106" cy="2358451"/>
          </a:xfrm>
        </p:spPr>
        <p:txBody>
          <a:bodyPr>
            <a:normAutofit/>
          </a:bodyPr>
          <a:lstStyle/>
          <a:p>
            <a:pPr algn="r"/>
            <a:r>
              <a:rPr lang="en-US" b="1" dirty="0">
                <a:solidFill>
                  <a:srgbClr val="00718F"/>
                </a:solidFill>
              </a:rPr>
              <a:t>Conclusions</a:t>
            </a:r>
          </a:p>
        </p:txBody>
      </p:sp>
      <p:sp>
        <p:nvSpPr>
          <p:cNvPr id="3" name="Content Placeholder 2"/>
          <p:cNvSpPr>
            <a:spLocks noGrp="1"/>
          </p:cNvSpPr>
          <p:nvPr>
            <p:ph idx="1"/>
          </p:nvPr>
        </p:nvSpPr>
        <p:spPr>
          <a:xfrm>
            <a:off x="3807581" y="1333988"/>
            <a:ext cx="4804020" cy="4630393"/>
          </a:xfrm>
        </p:spPr>
        <p:txBody>
          <a:bodyPr anchor="ctr">
            <a:normAutofit fontScale="92500" lnSpcReduction="10000"/>
          </a:bodyPr>
          <a:lstStyle/>
          <a:p>
            <a:pPr>
              <a:lnSpc>
                <a:spcPct val="100000"/>
              </a:lnSpc>
              <a:spcAft>
                <a:spcPts val="600"/>
              </a:spcAft>
            </a:pPr>
            <a:r>
              <a:rPr lang="en-US" altLang="en-US" dirty="0"/>
              <a:t>Interviews will be collegial</a:t>
            </a:r>
          </a:p>
          <a:p>
            <a:pPr>
              <a:lnSpc>
                <a:spcPct val="100000"/>
              </a:lnSpc>
              <a:spcAft>
                <a:spcPts val="600"/>
              </a:spcAft>
            </a:pPr>
            <a:r>
              <a:rPr lang="en-US" altLang="en-US" sz="2800" dirty="0"/>
              <a:t>It’s about the program, not any individual</a:t>
            </a:r>
          </a:p>
          <a:p>
            <a:pPr>
              <a:lnSpc>
                <a:spcPct val="100000"/>
              </a:lnSpc>
              <a:spcAft>
                <a:spcPts val="600"/>
              </a:spcAft>
            </a:pPr>
            <a:r>
              <a:rPr lang="en-US" altLang="en-US" dirty="0"/>
              <a:t>Be honest, but </a:t>
            </a:r>
            <a:r>
              <a:rPr lang="en-US" altLang="en-US" sz="2800" dirty="0"/>
              <a:t>don’t overexplain or use this as an opportunity to complain</a:t>
            </a:r>
          </a:p>
          <a:p>
            <a:pPr>
              <a:lnSpc>
                <a:spcPct val="100000"/>
              </a:lnSpc>
              <a:spcAft>
                <a:spcPts val="600"/>
              </a:spcAft>
            </a:pPr>
            <a:r>
              <a:rPr lang="en-US" altLang="en-US" dirty="0"/>
              <a:t>When in doubt or if you don’t know the answer, say that you know who to contact with questions or where to find the information you need</a:t>
            </a:r>
          </a:p>
        </p:txBody>
      </p:sp>
    </p:spTree>
    <p:extLst>
      <p:ext uri="{BB962C8B-B14F-4D97-AF65-F5344CB8AC3E}">
        <p14:creationId xmlns:p14="http://schemas.microsoft.com/office/powerpoint/2010/main" val="19281813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88402" y="2453109"/>
            <a:ext cx="2827043" cy="2402986"/>
          </a:xfrm>
          <a:prstGeom prst="rect">
            <a:avLst/>
          </a:prstGeom>
        </p:spPr>
      </p:pic>
    </p:spTree>
    <p:extLst>
      <p:ext uri="{BB962C8B-B14F-4D97-AF65-F5344CB8AC3E}">
        <p14:creationId xmlns:p14="http://schemas.microsoft.com/office/powerpoint/2010/main" val="906665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2" y="320040"/>
            <a:ext cx="8500535" cy="6217920"/>
          </a:xfrm>
          <a:prstGeom prst="rect">
            <a:avLst/>
          </a:prstGeom>
          <a:solidFill>
            <a:schemeClr val="tx1">
              <a:alpha val="10000"/>
            </a:schemeClr>
          </a:solidFill>
          <a:ln w="127000" cap="sq" cmpd="thinThick">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643463" y="509539"/>
            <a:ext cx="7857070" cy="1325563"/>
          </a:xfrm>
        </p:spPr>
        <p:txBody>
          <a:bodyPr>
            <a:normAutofit/>
          </a:bodyPr>
          <a:lstStyle/>
          <a:p>
            <a:pPr algn="ctr"/>
            <a:r>
              <a:rPr lang="en-US" b="1" dirty="0">
                <a:solidFill>
                  <a:srgbClr val="00718F"/>
                </a:solidFill>
              </a:rPr>
              <a:t>AAHRPP Accreditation Process</a:t>
            </a:r>
          </a:p>
        </p:txBody>
      </p:sp>
      <p:sp>
        <p:nvSpPr>
          <p:cNvPr id="3" name="Content Placeholder 2"/>
          <p:cNvSpPr>
            <a:spLocks noGrp="1"/>
          </p:cNvSpPr>
          <p:nvPr>
            <p:ph idx="1"/>
          </p:nvPr>
        </p:nvSpPr>
        <p:spPr>
          <a:xfrm>
            <a:off x="508638" y="1835102"/>
            <a:ext cx="8126719" cy="4581405"/>
          </a:xfrm>
        </p:spPr>
        <p:txBody>
          <a:bodyPr>
            <a:normAutofit/>
          </a:bodyPr>
          <a:lstStyle/>
          <a:p>
            <a:pPr>
              <a:lnSpc>
                <a:spcPct val="120000"/>
              </a:lnSpc>
            </a:pPr>
            <a:r>
              <a:rPr lang="en-US" altLang="en-US" dirty="0"/>
              <a:t>AAHRPP accreditation: Rigorous, flexible, transparent, and accessible</a:t>
            </a:r>
          </a:p>
          <a:p>
            <a:pPr lvl="1">
              <a:lnSpc>
                <a:spcPct val="120000"/>
              </a:lnSpc>
            </a:pPr>
            <a:r>
              <a:rPr lang="en-US" altLang="en-US" dirty="0"/>
              <a:t>Rigorous and flexible can co-exist</a:t>
            </a:r>
          </a:p>
          <a:p>
            <a:pPr lvl="1">
              <a:lnSpc>
                <a:spcPct val="120000"/>
              </a:lnSpc>
            </a:pPr>
            <a:r>
              <a:rPr lang="en-US" altLang="en-US" dirty="0"/>
              <a:t>Standards </a:t>
            </a:r>
          </a:p>
          <a:p>
            <a:pPr lvl="2">
              <a:lnSpc>
                <a:spcPct val="120000"/>
              </a:lnSpc>
            </a:pPr>
            <a:r>
              <a:rPr lang="en-US" altLang="en-US" sz="2200" dirty="0"/>
              <a:t>Follow federal regulations and guidance</a:t>
            </a:r>
          </a:p>
          <a:p>
            <a:pPr lvl="2">
              <a:lnSpc>
                <a:spcPct val="120000"/>
              </a:lnSpc>
            </a:pPr>
            <a:r>
              <a:rPr lang="en-US" altLang="en-US" sz="2200" dirty="0"/>
              <a:t>Fill in “gaps” not specifically covered by the regulations</a:t>
            </a:r>
          </a:p>
          <a:p>
            <a:pPr lvl="1">
              <a:lnSpc>
                <a:spcPct val="120000"/>
              </a:lnSpc>
            </a:pPr>
            <a:r>
              <a:rPr lang="en-US" altLang="en-US" dirty="0"/>
              <a:t>Accreditation is outcomes based – more than one way to “get there” (i.e., flexible)</a:t>
            </a:r>
          </a:p>
        </p:txBody>
      </p:sp>
    </p:spTree>
    <p:extLst>
      <p:ext uri="{BB962C8B-B14F-4D97-AF65-F5344CB8AC3E}">
        <p14:creationId xmlns:p14="http://schemas.microsoft.com/office/powerpoint/2010/main" val="981890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3" y="320040"/>
            <a:ext cx="850062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96827"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94418" y="5623560"/>
            <a:ext cx="1075765" cy="914400"/>
          </a:xfrm>
          <a:prstGeom prst="rect">
            <a:avLst/>
          </a:prstGeom>
        </p:spPr>
      </p:pic>
      <p:sp>
        <p:nvSpPr>
          <p:cNvPr id="2" name="Title 1"/>
          <p:cNvSpPr>
            <a:spLocks noGrp="1"/>
          </p:cNvSpPr>
          <p:nvPr>
            <p:ph type="title"/>
          </p:nvPr>
        </p:nvSpPr>
        <p:spPr>
          <a:xfrm>
            <a:off x="321645" y="2249771"/>
            <a:ext cx="3025106" cy="2358451"/>
          </a:xfrm>
        </p:spPr>
        <p:txBody>
          <a:bodyPr>
            <a:normAutofit/>
          </a:bodyPr>
          <a:lstStyle/>
          <a:p>
            <a:pPr algn="r"/>
            <a:r>
              <a:rPr lang="en-US" b="1" dirty="0">
                <a:solidFill>
                  <a:srgbClr val="00718F"/>
                </a:solidFill>
              </a:rPr>
              <a:t>Multi-step Process</a:t>
            </a:r>
          </a:p>
        </p:txBody>
      </p:sp>
      <p:sp>
        <p:nvSpPr>
          <p:cNvPr id="3" name="Content Placeholder 2"/>
          <p:cNvSpPr>
            <a:spLocks noGrp="1"/>
          </p:cNvSpPr>
          <p:nvPr>
            <p:ph idx="1"/>
          </p:nvPr>
        </p:nvSpPr>
        <p:spPr>
          <a:xfrm>
            <a:off x="3807581" y="1333989"/>
            <a:ext cx="4804020" cy="4190016"/>
          </a:xfrm>
        </p:spPr>
        <p:txBody>
          <a:bodyPr anchor="ctr">
            <a:normAutofit/>
          </a:bodyPr>
          <a:lstStyle/>
          <a:p>
            <a:pPr marL="914400" lvl="1" indent="-457200">
              <a:lnSpc>
                <a:spcPct val="100000"/>
              </a:lnSpc>
              <a:spcBef>
                <a:spcPts val="600"/>
              </a:spcBef>
            </a:pPr>
            <a:r>
              <a:rPr lang="en-US" sz="2800" dirty="0"/>
              <a:t>Self-evaluation</a:t>
            </a:r>
          </a:p>
          <a:p>
            <a:pPr marL="914400" lvl="1" indent="-457200">
              <a:lnSpc>
                <a:spcPct val="100000"/>
              </a:lnSpc>
              <a:spcBef>
                <a:spcPts val="600"/>
              </a:spcBef>
            </a:pPr>
            <a:r>
              <a:rPr lang="en-US" sz="2800" dirty="0"/>
              <a:t>Step 1 submission </a:t>
            </a:r>
          </a:p>
          <a:p>
            <a:pPr marL="914400" lvl="1" indent="-457200">
              <a:lnSpc>
                <a:spcPct val="100000"/>
              </a:lnSpc>
              <a:spcBef>
                <a:spcPts val="600"/>
              </a:spcBef>
            </a:pPr>
            <a:r>
              <a:rPr lang="en-US" sz="2800" dirty="0"/>
              <a:t>Step 2 submission</a:t>
            </a:r>
          </a:p>
          <a:p>
            <a:pPr marL="914400" lvl="1" indent="-457200">
              <a:lnSpc>
                <a:spcPct val="100000"/>
              </a:lnSpc>
              <a:spcBef>
                <a:spcPts val="600"/>
              </a:spcBef>
            </a:pPr>
            <a:r>
              <a:rPr lang="en-US" sz="2800" dirty="0"/>
              <a:t>Site Visit</a:t>
            </a:r>
          </a:p>
          <a:p>
            <a:pPr marL="914400" lvl="1" indent="-457200">
              <a:lnSpc>
                <a:spcPct val="100000"/>
              </a:lnSpc>
              <a:spcBef>
                <a:spcPts val="600"/>
              </a:spcBef>
            </a:pPr>
            <a:r>
              <a:rPr lang="en-US" sz="2800" dirty="0"/>
              <a:t>AAHRPP Council </a:t>
            </a:r>
          </a:p>
          <a:p>
            <a:pPr marL="914400" lvl="1" indent="-457200">
              <a:lnSpc>
                <a:spcPct val="100000"/>
              </a:lnSpc>
              <a:spcBef>
                <a:spcPts val="600"/>
              </a:spcBef>
            </a:pPr>
            <a:r>
              <a:rPr lang="en-US" sz="2800" dirty="0"/>
              <a:t>Ongoing reports</a:t>
            </a:r>
          </a:p>
        </p:txBody>
      </p:sp>
    </p:spTree>
    <p:extLst>
      <p:ext uri="{BB962C8B-B14F-4D97-AF65-F5344CB8AC3E}">
        <p14:creationId xmlns:p14="http://schemas.microsoft.com/office/powerpoint/2010/main" val="23819565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7c87b48-00f9-4807-8e2f-1d1fb7006203" xsi:nil="true"/>
    <lcf76f155ced4ddcb4097134ff3c332f xmlns="af6e52de-401e-4434-adf6-ad33556a1f8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CD50FCA3AF3E04681FB427365166B8A" ma:contentTypeVersion="16" ma:contentTypeDescription="Create a new document." ma:contentTypeScope="" ma:versionID="dcf3b5d5310fe1cc7cf4b4c96a9d9525">
  <xsd:schema xmlns:xsd="http://www.w3.org/2001/XMLSchema" xmlns:xs="http://www.w3.org/2001/XMLSchema" xmlns:p="http://schemas.microsoft.com/office/2006/metadata/properties" xmlns:ns2="af6e52de-401e-4434-adf6-ad33556a1f82" xmlns:ns3="47c87b48-00f9-4807-8e2f-1d1fb7006203" targetNamespace="http://schemas.microsoft.com/office/2006/metadata/properties" ma:root="true" ma:fieldsID="a7129ead1f8b5dee995a391e00f601d1" ns2:_="" ns3:_="">
    <xsd:import namespace="af6e52de-401e-4434-adf6-ad33556a1f82"/>
    <xsd:import namespace="47c87b48-00f9-4807-8e2f-1d1fb700620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6e52de-401e-4434-adf6-ad33556a1f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4fac848-5671-4f17-b1d2-0847cf99bc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7c87b48-00f9-4807-8e2f-1d1fb700620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17a0aed-275e-4bca-88e1-5b6a50cb00f9}" ma:internalName="TaxCatchAll" ma:showField="CatchAllData" ma:web="47c87b48-00f9-4807-8e2f-1d1fb700620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719B87-AAFB-436A-9368-2CAB259C3060}">
  <ds:schemaRefs>
    <ds:schemaRef ds:uri="http://schemas.microsoft.com/office/infopath/2007/PartnerControls"/>
    <ds:schemaRef ds:uri="47c87b48-00f9-4807-8e2f-1d1fb7006203"/>
    <ds:schemaRef ds:uri="af6e52de-401e-4434-adf6-ad33556a1f82"/>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8AA0A9C7-57C2-4DC4-9D44-5B007702660D}"/>
</file>

<file path=customXml/itemProps3.xml><?xml version="1.0" encoding="utf-8"?>
<ds:datastoreItem xmlns:ds="http://schemas.openxmlformats.org/officeDocument/2006/customXml" ds:itemID="{33CDFD8D-63D0-4F95-B059-B19BEC10D4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7846</TotalTime>
  <Words>4551</Words>
  <Application>Microsoft Office PowerPoint</Application>
  <PresentationFormat>On-screen Show (4:3)</PresentationFormat>
  <Paragraphs>405</Paragraphs>
  <Slides>77</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77</vt:i4>
      </vt:variant>
    </vt:vector>
  </HeadingPairs>
  <TitlesOfParts>
    <vt:vector size="83" baseType="lpstr">
      <vt:lpstr>Arial</vt:lpstr>
      <vt:lpstr>Calibri</vt:lpstr>
      <vt:lpstr>Calibri Light</vt:lpstr>
      <vt:lpstr>Impact</vt:lpstr>
      <vt:lpstr>Wingdings</vt:lpstr>
      <vt:lpstr>Office Theme</vt:lpstr>
      <vt:lpstr>AAHRPP  Site Visit Preparation  (IRB Members and Staff)</vt:lpstr>
      <vt:lpstr>AAHRPP</vt:lpstr>
      <vt:lpstr>What is an HRPP?</vt:lpstr>
      <vt:lpstr>Components of an HRPP</vt:lpstr>
      <vt:lpstr>Key Functions of an HRPP</vt:lpstr>
      <vt:lpstr>Effective HRPPs</vt:lpstr>
      <vt:lpstr>AAHRPP’s Basic Principles</vt:lpstr>
      <vt:lpstr>AAHRPP Accreditation Process</vt:lpstr>
      <vt:lpstr>Multi-step Process</vt:lpstr>
      <vt:lpstr>The Site Visit</vt:lpstr>
      <vt:lpstr>Site Visit Interviews</vt:lpstr>
      <vt:lpstr>Site Visit Interviews</vt:lpstr>
      <vt:lpstr>How to approach the interview</vt:lpstr>
      <vt:lpstr>Focus of Questions</vt:lpstr>
      <vt:lpstr>Interview Questions</vt:lpstr>
      <vt:lpstr>Sample Questions </vt:lpstr>
      <vt:lpstr>General Questions</vt:lpstr>
      <vt:lpstr>General Questions</vt:lpstr>
      <vt:lpstr>General Questions</vt:lpstr>
      <vt:lpstr>General Questions</vt:lpstr>
      <vt:lpstr>Support</vt:lpstr>
      <vt:lpstr>IRB Members</vt:lpstr>
      <vt:lpstr>Pre-Review</vt:lpstr>
      <vt:lpstr>Scientific Review</vt:lpstr>
      <vt:lpstr>Conflict of Interest</vt:lpstr>
      <vt:lpstr>Conflict of Interest</vt:lpstr>
      <vt:lpstr>Conflict of Interest</vt:lpstr>
      <vt:lpstr>Other Reviews</vt:lpstr>
      <vt:lpstr>HSR Determinations</vt:lpstr>
      <vt:lpstr>Exempt Determinations</vt:lpstr>
      <vt:lpstr>Expedited Review</vt:lpstr>
      <vt:lpstr>Convened Board Reviews</vt:lpstr>
      <vt:lpstr>Convened Board Reviews</vt:lpstr>
      <vt:lpstr>Convened Board Reviews</vt:lpstr>
      <vt:lpstr>Convened Board Reviews</vt:lpstr>
      <vt:lpstr>Revised Common Rule</vt:lpstr>
      <vt:lpstr>Revised Common Rule</vt:lpstr>
      <vt:lpstr>Other Rules</vt:lpstr>
      <vt:lpstr>IRB Determinations</vt:lpstr>
      <vt:lpstr>IRB Reliance/sIRB</vt:lpstr>
      <vt:lpstr>IRB Reliance/sIRB</vt:lpstr>
      <vt:lpstr>IRB Reliance/sIRB</vt:lpstr>
      <vt:lpstr>Pandemic</vt:lpstr>
      <vt:lpstr>General Questions</vt:lpstr>
      <vt:lpstr>Sample Questions </vt:lpstr>
      <vt:lpstr>General Questions</vt:lpstr>
      <vt:lpstr>General Questions</vt:lpstr>
      <vt:lpstr>Scientific Review</vt:lpstr>
      <vt:lpstr>Conflict of Interest</vt:lpstr>
      <vt:lpstr>Conflict of Interest</vt:lpstr>
      <vt:lpstr>IRB Meetings</vt:lpstr>
      <vt:lpstr>IRB Review Process</vt:lpstr>
      <vt:lpstr>IRB Determinations</vt:lpstr>
      <vt:lpstr>IRB Determinations</vt:lpstr>
      <vt:lpstr>IRB Determinations</vt:lpstr>
      <vt:lpstr>IRB Determinations</vt:lpstr>
      <vt:lpstr>Vulnerable Populations</vt:lpstr>
      <vt:lpstr>Vulnerable Populations</vt:lpstr>
      <vt:lpstr>Vulnerable Populations</vt:lpstr>
      <vt:lpstr>Vulnerable Populations</vt:lpstr>
      <vt:lpstr>Vulnerable Populations</vt:lpstr>
      <vt:lpstr>Revised Common Rule</vt:lpstr>
      <vt:lpstr>Sample Questions </vt:lpstr>
      <vt:lpstr>Chair Questions</vt:lpstr>
      <vt:lpstr>Chair Questions</vt:lpstr>
      <vt:lpstr>Chair Questions</vt:lpstr>
      <vt:lpstr>Chair Questions</vt:lpstr>
      <vt:lpstr>Chair Questions</vt:lpstr>
      <vt:lpstr>Chair Questions</vt:lpstr>
      <vt:lpstr>Chair Questions</vt:lpstr>
      <vt:lpstr>Chair Questions</vt:lpstr>
      <vt:lpstr>Prior AAHRPP Findings</vt:lpstr>
      <vt:lpstr>Prior Observations - 2013</vt:lpstr>
      <vt:lpstr>Prior Observations - 2013</vt:lpstr>
      <vt:lpstr>Prior Observations - 2016</vt:lpstr>
      <vt:lpstr>Conclusions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AAHRPP  Site Visit Preparation  (IRB Chairs &amp; Members)</dc:title>
  <dc:creator>HRP Consulting Group</dc:creator>
  <cp:lastModifiedBy>Karen Christianson</cp:lastModifiedBy>
  <cp:revision>61</cp:revision>
  <dcterms:created xsi:type="dcterms:W3CDTF">2018-08-16T14:51:16Z</dcterms:created>
  <dcterms:modified xsi:type="dcterms:W3CDTF">2023-01-17T13:35:09Z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0x0101009CD50FCA3AF3E04681FB427365166B8A</vt:lpwstr>
  </property>
  <property fmtid="{D5CDD505-2E9C-101B-9397-08002B2CF9AE}" pid="3" name="Order">
    <vt:r8>29100</vt:r8>
  </property>
  <property fmtid="{D5CDD505-2E9C-101B-9397-08002B2CF9AE}" pid="4" name="ComplianceAssetId">
    <vt:lpwstr/>
  </property>
</Properties>
</file>