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3"/>
  </p:notesMasterIdLst>
  <p:sldIdLst>
    <p:sldId id="269" r:id="rId5"/>
    <p:sldId id="371" r:id="rId6"/>
    <p:sldId id="310" r:id="rId7"/>
    <p:sldId id="270" r:id="rId8"/>
    <p:sldId id="393" r:id="rId9"/>
    <p:sldId id="339" r:id="rId10"/>
    <p:sldId id="340" r:id="rId11"/>
    <p:sldId id="341" r:id="rId12"/>
    <p:sldId id="342" r:id="rId13"/>
    <p:sldId id="343" r:id="rId14"/>
    <p:sldId id="344" r:id="rId15"/>
    <p:sldId id="345" r:id="rId16"/>
    <p:sldId id="346" r:id="rId17"/>
    <p:sldId id="347" r:id="rId18"/>
    <p:sldId id="348" r:id="rId19"/>
    <p:sldId id="400" r:id="rId20"/>
    <p:sldId id="350" r:id="rId21"/>
    <p:sldId id="415" r:id="rId22"/>
    <p:sldId id="356" r:id="rId23"/>
    <p:sldId id="413" r:id="rId24"/>
    <p:sldId id="357" r:id="rId25"/>
    <p:sldId id="399" r:id="rId26"/>
    <p:sldId id="358" r:id="rId27"/>
    <p:sldId id="412" r:id="rId28"/>
    <p:sldId id="414" r:id="rId29"/>
    <p:sldId id="402" r:id="rId30"/>
    <p:sldId id="403" r:id="rId31"/>
    <p:sldId id="404" r:id="rId32"/>
    <p:sldId id="408" r:id="rId33"/>
    <p:sldId id="409" r:id="rId34"/>
    <p:sldId id="411" r:id="rId35"/>
    <p:sldId id="363" r:id="rId36"/>
    <p:sldId id="417" r:id="rId37"/>
    <p:sldId id="406" r:id="rId38"/>
    <p:sldId id="360" r:id="rId39"/>
    <p:sldId id="364" r:id="rId40"/>
    <p:sldId id="405" r:id="rId41"/>
    <p:sldId id="366" r:id="rId42"/>
    <p:sldId id="401" r:id="rId43"/>
    <p:sldId id="369" r:id="rId44"/>
    <p:sldId id="418" r:id="rId45"/>
    <p:sldId id="410" r:id="rId46"/>
    <p:sldId id="419" r:id="rId47"/>
    <p:sldId id="370" r:id="rId48"/>
    <p:sldId id="407" r:id="rId49"/>
    <p:sldId id="365" r:id="rId50"/>
    <p:sldId id="362" r:id="rId51"/>
    <p:sldId id="308"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82895" autoAdjust="0"/>
  </p:normalViewPr>
  <p:slideViewPr>
    <p:cSldViewPr snapToGrid="0">
      <p:cViewPr varScale="1">
        <p:scale>
          <a:sx n="53" d="100"/>
          <a:sy n="53" d="100"/>
        </p:scale>
        <p:origin x="1200" y="78"/>
      </p:cViewPr>
      <p:guideLst>
        <p:guide orient="horz" pos="2160"/>
        <p:guide pos="2880"/>
      </p:guideLst>
    </p:cSldViewPr>
  </p:slideViewPr>
  <p:outlineViewPr>
    <p:cViewPr>
      <p:scale>
        <a:sx n="33" d="100"/>
        <a:sy n="33" d="100"/>
      </p:scale>
      <p:origin x="0" y="-8766"/>
    </p:cViewPr>
  </p:outlineViewPr>
  <p:notesTextViewPr>
    <p:cViewPr>
      <p:scale>
        <a:sx n="1" d="1"/>
        <a:sy n="1" d="1"/>
      </p:scale>
      <p:origin x="0" y="0"/>
    </p:cViewPr>
  </p:notesTextViewPr>
  <p:sorterViewPr>
    <p:cViewPr>
      <p:scale>
        <a:sx n="100" d="100"/>
        <a:sy n="100" d="100"/>
      </p:scale>
      <p:origin x="0" y="-222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D2111-1811-1D45-9D0B-18425C31D0BD}" type="datetimeFigureOut">
              <a:rPr lang="en-US" smtClean="0"/>
              <a:t>1/31/2023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C9F85-D60B-0B4B-B57D-BEDCF1464375}" type="slidenum">
              <a:rPr lang="en-US" smtClean="0"/>
              <a:t>‹#›</a:t>
            </a:fld>
            <a:endParaRPr lang="en-US"/>
          </a:p>
        </p:txBody>
      </p:sp>
    </p:spTree>
    <p:extLst>
      <p:ext uri="{BB962C8B-B14F-4D97-AF65-F5344CB8AC3E}">
        <p14:creationId xmlns:p14="http://schemas.microsoft.com/office/powerpoint/2010/main" val="36629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3</a:t>
            </a:fld>
            <a:endParaRPr lang="en-US"/>
          </a:p>
        </p:txBody>
      </p:sp>
    </p:spTree>
    <p:extLst>
      <p:ext uri="{BB962C8B-B14F-4D97-AF65-F5344CB8AC3E}">
        <p14:creationId xmlns:p14="http://schemas.microsoft.com/office/powerpoint/2010/main" val="3094074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47</a:t>
            </a:fld>
            <a:endParaRPr lang="en-US"/>
          </a:p>
        </p:txBody>
      </p:sp>
    </p:spTree>
    <p:extLst>
      <p:ext uri="{BB962C8B-B14F-4D97-AF65-F5344CB8AC3E}">
        <p14:creationId xmlns:p14="http://schemas.microsoft.com/office/powerpoint/2010/main" val="842248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48</a:t>
            </a:fld>
            <a:endParaRPr lang="en-US"/>
          </a:p>
        </p:txBody>
      </p:sp>
    </p:spTree>
    <p:extLst>
      <p:ext uri="{BB962C8B-B14F-4D97-AF65-F5344CB8AC3E}">
        <p14:creationId xmlns:p14="http://schemas.microsoft.com/office/powerpoint/2010/main" val="1110444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C00000"/>
                </a:solidFill>
              </a:rPr>
              <a:t>Please modify this slide as appropriate for the organization (e.g., not all will have Pharmacy)</a:t>
            </a:r>
          </a:p>
        </p:txBody>
      </p:sp>
      <p:sp>
        <p:nvSpPr>
          <p:cNvPr id="4" name="Slide Number Placeholder 3"/>
          <p:cNvSpPr>
            <a:spLocks noGrp="1"/>
          </p:cNvSpPr>
          <p:nvPr>
            <p:ph type="sldNum" sz="quarter" idx="10"/>
          </p:nvPr>
        </p:nvSpPr>
        <p:spPr/>
        <p:txBody>
          <a:bodyPr/>
          <a:lstStyle/>
          <a:p>
            <a:fld id="{A3DC9F85-D60B-0B4B-B57D-BEDCF1464375}" type="slidenum">
              <a:rPr lang="en-US" smtClean="0"/>
              <a:t>4</a:t>
            </a:fld>
            <a:endParaRPr lang="en-US"/>
          </a:p>
        </p:txBody>
      </p:sp>
    </p:spTree>
    <p:extLst>
      <p:ext uri="{BB962C8B-B14F-4D97-AF65-F5344CB8AC3E}">
        <p14:creationId xmlns:p14="http://schemas.microsoft.com/office/powerpoint/2010/main" val="526874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5</a:t>
            </a:fld>
            <a:endParaRPr lang="en-US"/>
          </a:p>
        </p:txBody>
      </p:sp>
    </p:spTree>
    <p:extLst>
      <p:ext uri="{BB962C8B-B14F-4D97-AF65-F5344CB8AC3E}">
        <p14:creationId xmlns:p14="http://schemas.microsoft.com/office/powerpoint/2010/main" val="1782970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6</a:t>
            </a:fld>
            <a:endParaRPr lang="en-US"/>
          </a:p>
        </p:txBody>
      </p:sp>
    </p:spTree>
    <p:extLst>
      <p:ext uri="{BB962C8B-B14F-4D97-AF65-F5344CB8AC3E}">
        <p14:creationId xmlns:p14="http://schemas.microsoft.com/office/powerpoint/2010/main" val="1861583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8</a:t>
            </a:fld>
            <a:endParaRPr lang="en-US"/>
          </a:p>
        </p:txBody>
      </p:sp>
    </p:spTree>
    <p:extLst>
      <p:ext uri="{BB962C8B-B14F-4D97-AF65-F5344CB8AC3E}">
        <p14:creationId xmlns:p14="http://schemas.microsoft.com/office/powerpoint/2010/main" val="797318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9</a:t>
            </a:fld>
            <a:endParaRPr lang="en-US"/>
          </a:p>
        </p:txBody>
      </p:sp>
    </p:spTree>
    <p:extLst>
      <p:ext uri="{BB962C8B-B14F-4D97-AF65-F5344CB8AC3E}">
        <p14:creationId xmlns:p14="http://schemas.microsoft.com/office/powerpoint/2010/main" val="1728859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Site visitors are trained to engage</a:t>
            </a:r>
            <a:r>
              <a:rPr lang="en-US" baseline="0" dirty="0"/>
              <a:t> everyone – if someone is dominating the conversation or not participating, the site visitors will work to engage everyone</a:t>
            </a:r>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11</a:t>
            </a:fld>
            <a:endParaRPr lang="en-US"/>
          </a:p>
        </p:txBody>
      </p:sp>
    </p:spTree>
    <p:extLst>
      <p:ext uri="{BB962C8B-B14F-4D97-AF65-F5344CB8AC3E}">
        <p14:creationId xmlns:p14="http://schemas.microsoft.com/office/powerpoint/2010/main" val="21527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bullet – for example, checking policies and procedures, checking the website, calling the IRB office, emailing, etc.</a:t>
            </a:r>
          </a:p>
        </p:txBody>
      </p:sp>
      <p:sp>
        <p:nvSpPr>
          <p:cNvPr id="4" name="Slide Number Placeholder 3"/>
          <p:cNvSpPr>
            <a:spLocks noGrp="1"/>
          </p:cNvSpPr>
          <p:nvPr>
            <p:ph type="sldNum" sz="quarter" idx="10"/>
          </p:nvPr>
        </p:nvSpPr>
        <p:spPr/>
        <p:txBody>
          <a:bodyPr/>
          <a:lstStyle/>
          <a:p>
            <a:fld id="{A3DC9F85-D60B-0B4B-B57D-BEDCF1464375}" type="slidenum">
              <a:rPr lang="en-US" smtClean="0"/>
              <a:t>12</a:t>
            </a:fld>
            <a:endParaRPr lang="en-US"/>
          </a:p>
        </p:txBody>
      </p:sp>
    </p:spTree>
    <p:extLst>
      <p:ext uri="{BB962C8B-B14F-4D97-AF65-F5344CB8AC3E}">
        <p14:creationId xmlns:p14="http://schemas.microsoft.com/office/powerpoint/2010/main" val="924921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14</a:t>
            </a:fld>
            <a:endParaRPr lang="en-US"/>
          </a:p>
        </p:txBody>
      </p:sp>
    </p:spTree>
    <p:extLst>
      <p:ext uri="{BB962C8B-B14F-4D97-AF65-F5344CB8AC3E}">
        <p14:creationId xmlns:p14="http://schemas.microsoft.com/office/powerpoint/2010/main" val="2006246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477368-82F9-45B6-A3C6-72FF24763D51}"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526294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77368-82F9-45B6-A3C6-72FF24763D51}"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693068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77368-82F9-45B6-A3C6-72FF24763D51}"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1652955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77368-82F9-45B6-A3C6-72FF24763D51}"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746042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477368-82F9-45B6-A3C6-72FF24763D51}"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40926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477368-82F9-45B6-A3C6-72FF24763D51}"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81406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477368-82F9-45B6-A3C6-72FF24763D51}" type="datetimeFigureOut">
              <a:rPr lang="en-US" smtClean="0"/>
              <a:t>1/31/2023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301245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477368-82F9-45B6-A3C6-72FF24763D51}" type="datetimeFigureOut">
              <a:rPr lang="en-US" smtClean="0"/>
              <a:t>1/31/2023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4081586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77368-82F9-45B6-A3C6-72FF24763D51}" type="datetimeFigureOut">
              <a:rPr lang="en-US" smtClean="0"/>
              <a:t>1/31/2023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3638712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477368-82F9-45B6-A3C6-72FF24763D51}"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2455818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477368-82F9-45B6-A3C6-72FF24763D51}"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2E32C-7946-4C72-AB47-1D188A769666}" type="slidenum">
              <a:rPr lang="en-US" smtClean="0"/>
              <a:t>‹#›</a:t>
            </a:fld>
            <a:endParaRPr lang="en-US"/>
          </a:p>
        </p:txBody>
      </p:sp>
    </p:spTree>
    <p:extLst>
      <p:ext uri="{BB962C8B-B14F-4D97-AF65-F5344CB8AC3E}">
        <p14:creationId xmlns:p14="http://schemas.microsoft.com/office/powerpoint/2010/main" val="3717787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77368-82F9-45B6-A3C6-72FF24763D51}" type="datetimeFigureOut">
              <a:rPr lang="en-US" smtClean="0"/>
              <a:t>1/31/2023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2E32C-7946-4C72-AB47-1D188A769666}" type="slidenum">
              <a:rPr lang="en-US" smtClean="0"/>
              <a:t>‹#›</a:t>
            </a:fld>
            <a:endParaRPr lang="en-US"/>
          </a:p>
        </p:txBody>
      </p:sp>
    </p:spTree>
    <p:extLst>
      <p:ext uri="{BB962C8B-B14F-4D97-AF65-F5344CB8AC3E}">
        <p14:creationId xmlns:p14="http://schemas.microsoft.com/office/powerpoint/2010/main" val="875837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7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625887" y="1462130"/>
            <a:ext cx="4428058" cy="2978727"/>
          </a:xfrm>
        </p:spPr>
        <p:txBody>
          <a:bodyPr anchor="b">
            <a:normAutofit fontScale="90000"/>
          </a:bodyPr>
          <a:lstStyle/>
          <a:p>
            <a:pPr algn="l"/>
            <a:r>
              <a:rPr lang="en-US" b="1" dirty="0">
                <a:solidFill>
                  <a:schemeClr val="bg1"/>
                </a:solidFill>
              </a:rPr>
              <a:t>AAHRPP </a:t>
            </a:r>
            <a:br>
              <a:rPr lang="en-US" b="1" dirty="0">
                <a:solidFill>
                  <a:schemeClr val="bg1"/>
                </a:solidFill>
              </a:rPr>
            </a:br>
            <a:r>
              <a:rPr lang="en-US" b="1" dirty="0">
                <a:solidFill>
                  <a:schemeClr val="bg1"/>
                </a:solidFill>
              </a:rPr>
              <a:t>Site Visit Preparation (Key Personnel)</a:t>
            </a:r>
          </a:p>
        </p:txBody>
      </p:sp>
      <p:sp>
        <p:nvSpPr>
          <p:cNvPr id="25" name="Freeform: Shape 24">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6" y="1454665"/>
            <a:ext cx="3035882" cy="2580499"/>
          </a:xfrm>
          <a:prstGeom prst="rect">
            <a:avLst/>
          </a:prstGeom>
        </p:spPr>
      </p:pic>
    </p:spTree>
    <p:extLst>
      <p:ext uri="{BB962C8B-B14F-4D97-AF65-F5344CB8AC3E}">
        <p14:creationId xmlns:p14="http://schemas.microsoft.com/office/powerpoint/2010/main" val="507997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201261"/>
            <a:ext cx="7189728" cy="809542"/>
          </a:xfrm>
        </p:spPr>
        <p:txBody>
          <a:bodyPr vert="horz" lIns="91440" tIns="45720" rIns="91440" bIns="45720" rtlCol="0" anchor="b">
            <a:normAutofit/>
          </a:bodyPr>
          <a:lstStyle/>
          <a:p>
            <a:pPr algn="ctr"/>
            <a:r>
              <a:rPr lang="en-US" sz="4800" b="1" dirty="0">
                <a:solidFill>
                  <a:srgbClr val="00718F"/>
                </a:solidFill>
              </a:rPr>
              <a:t>The Site Visit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9683" y="2246134"/>
            <a:ext cx="7161062" cy="3572775"/>
          </a:xfrm>
        </p:spPr>
        <p:txBody>
          <a:bodyPr vert="horz" lIns="91440" tIns="45720" rIns="91440" bIns="45720" rtlCol="0">
            <a:normAutofit/>
          </a:bodyPr>
          <a:lstStyle/>
          <a:p>
            <a:r>
              <a:rPr lang="en-US" altLang="en-US" dirty="0"/>
              <a:t>An important part of the accreditation process.</a:t>
            </a:r>
          </a:p>
          <a:p>
            <a:r>
              <a:rPr lang="en-US" altLang="en-US" dirty="0"/>
              <a:t>Just because you have good written materials does not mean that you have a good human research protection program.</a:t>
            </a:r>
          </a:p>
          <a:p>
            <a:r>
              <a:rPr lang="en-US" altLang="en-US" dirty="0"/>
              <a:t>The site visit is used to observe how well the “theory/policies” meet the “practice.”</a:t>
            </a:r>
          </a:p>
          <a:p>
            <a:pPr marL="0" indent="0">
              <a:buNone/>
            </a:pPr>
            <a:endParaRPr lang="en-US" sz="2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861077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3" y="509540"/>
            <a:ext cx="7857070" cy="1188632"/>
          </a:xfrm>
        </p:spPr>
        <p:txBody>
          <a:bodyPr>
            <a:normAutofit/>
          </a:bodyPr>
          <a:lstStyle/>
          <a:p>
            <a:pPr algn="ctr"/>
            <a:r>
              <a:rPr lang="en-US" b="1" dirty="0">
                <a:solidFill>
                  <a:srgbClr val="00718F"/>
                </a:solidFill>
              </a:rPr>
              <a:t>Site Visit Interviews</a:t>
            </a:r>
          </a:p>
        </p:txBody>
      </p:sp>
      <p:sp>
        <p:nvSpPr>
          <p:cNvPr id="3" name="Content Placeholder 2"/>
          <p:cNvSpPr>
            <a:spLocks noGrp="1"/>
          </p:cNvSpPr>
          <p:nvPr>
            <p:ph idx="1"/>
          </p:nvPr>
        </p:nvSpPr>
        <p:spPr>
          <a:xfrm>
            <a:off x="508638" y="1698171"/>
            <a:ext cx="8126719" cy="4358245"/>
          </a:xfrm>
        </p:spPr>
        <p:txBody>
          <a:bodyPr>
            <a:normAutofit fontScale="85000" lnSpcReduction="20000"/>
          </a:bodyPr>
          <a:lstStyle/>
          <a:p>
            <a:pPr>
              <a:lnSpc>
                <a:spcPct val="100000"/>
              </a:lnSpc>
              <a:spcAft>
                <a:spcPts val="1200"/>
              </a:spcAft>
            </a:pPr>
            <a:r>
              <a:rPr lang="en-US" altLang="en-US" dirty="0"/>
              <a:t>Interviewees are identified based on role within the HRPP.</a:t>
            </a:r>
          </a:p>
          <a:p>
            <a:pPr>
              <a:lnSpc>
                <a:spcPct val="100000"/>
              </a:lnSpc>
              <a:spcAft>
                <a:spcPts val="1200"/>
              </a:spcAft>
            </a:pPr>
            <a:r>
              <a:rPr lang="en-US" altLang="en-US" dirty="0"/>
              <a:t>Site visitors ask general questions and questions related to interviewees’ position/function. </a:t>
            </a:r>
          </a:p>
          <a:p>
            <a:pPr>
              <a:lnSpc>
                <a:spcPct val="100000"/>
              </a:lnSpc>
              <a:spcAft>
                <a:spcPts val="1200"/>
              </a:spcAft>
            </a:pPr>
            <a:r>
              <a:rPr lang="en-US" altLang="en-US" dirty="0"/>
              <a:t>In group interviews, questions are generally directed to the group but may be directed to individuals:</a:t>
            </a:r>
          </a:p>
          <a:p>
            <a:pPr lvl="1">
              <a:lnSpc>
                <a:spcPct val="100000"/>
              </a:lnSpc>
              <a:spcAft>
                <a:spcPts val="1200"/>
              </a:spcAft>
            </a:pPr>
            <a:r>
              <a:rPr lang="en-US" altLang="en-US" dirty="0"/>
              <a:t>Based on the topic the site visitors are trying to evaluate, or </a:t>
            </a:r>
          </a:p>
          <a:p>
            <a:pPr lvl="1">
              <a:lnSpc>
                <a:spcPct val="100000"/>
              </a:lnSpc>
              <a:spcAft>
                <a:spcPts val="1200"/>
              </a:spcAft>
            </a:pPr>
            <a:r>
              <a:rPr lang="en-US" altLang="en-US" dirty="0"/>
              <a:t>When not everyone is engaging in the conversation.</a:t>
            </a:r>
          </a:p>
          <a:p>
            <a:pPr>
              <a:lnSpc>
                <a:spcPct val="100000"/>
              </a:lnSpc>
              <a:spcAft>
                <a:spcPts val="1200"/>
              </a:spcAft>
            </a:pPr>
            <a:r>
              <a:rPr lang="en-US" altLang="en-US" dirty="0"/>
              <a:t>Site visitors validate that the processes described by interviewees are consistent with accreditation standards and the organization’s written materials. </a:t>
            </a:r>
          </a:p>
        </p:txBody>
      </p:sp>
    </p:spTree>
    <p:extLst>
      <p:ext uri="{BB962C8B-B14F-4D97-AF65-F5344CB8AC3E}">
        <p14:creationId xmlns:p14="http://schemas.microsoft.com/office/powerpoint/2010/main" val="3984184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2" y="585739"/>
            <a:ext cx="7857070" cy="1325563"/>
          </a:xfrm>
        </p:spPr>
        <p:txBody>
          <a:bodyPr>
            <a:normAutofit/>
          </a:bodyPr>
          <a:lstStyle/>
          <a:p>
            <a:pPr algn="ctr"/>
            <a:r>
              <a:rPr lang="en-US" b="1" dirty="0">
                <a:solidFill>
                  <a:srgbClr val="00718F"/>
                </a:solidFill>
              </a:rPr>
              <a:t>Site Visit Interviews</a:t>
            </a:r>
          </a:p>
        </p:txBody>
      </p:sp>
      <p:sp>
        <p:nvSpPr>
          <p:cNvPr id="3" name="Content Placeholder 2"/>
          <p:cNvSpPr>
            <a:spLocks noGrp="1"/>
          </p:cNvSpPr>
          <p:nvPr>
            <p:ph idx="1"/>
          </p:nvPr>
        </p:nvSpPr>
        <p:spPr>
          <a:xfrm>
            <a:off x="508638" y="2024601"/>
            <a:ext cx="8126719" cy="3869281"/>
          </a:xfrm>
        </p:spPr>
        <p:txBody>
          <a:bodyPr>
            <a:normAutofit/>
          </a:bodyPr>
          <a:lstStyle/>
          <a:p>
            <a:pPr marL="533400" indent="-533400">
              <a:lnSpc>
                <a:spcPct val="100000"/>
              </a:lnSpc>
              <a:buFont typeface="Arial" charset="0"/>
              <a:buChar char="•"/>
              <a:defRPr/>
            </a:pPr>
            <a:r>
              <a:rPr lang="en-US" dirty="0"/>
              <a:t>The interview will be collegial and friendly</a:t>
            </a:r>
          </a:p>
          <a:p>
            <a:pPr marL="533400" indent="-533400">
              <a:lnSpc>
                <a:spcPct val="100000"/>
              </a:lnSpc>
              <a:buFont typeface="Arial" charset="0"/>
              <a:buChar char="•"/>
              <a:defRPr/>
            </a:pPr>
            <a:r>
              <a:rPr lang="en-US" dirty="0"/>
              <a:t>It is a validation, </a:t>
            </a:r>
            <a:r>
              <a:rPr lang="en-US" u="sng" dirty="0"/>
              <a:t>not</a:t>
            </a:r>
            <a:r>
              <a:rPr lang="en-US" dirty="0"/>
              <a:t> an inspection or audit.</a:t>
            </a:r>
          </a:p>
          <a:p>
            <a:pPr marL="533400" indent="-533400">
              <a:lnSpc>
                <a:spcPct val="100000"/>
              </a:lnSpc>
              <a:buFont typeface="Arial" charset="0"/>
              <a:buChar char="•"/>
              <a:defRPr/>
            </a:pPr>
            <a:r>
              <a:rPr lang="en-US" dirty="0"/>
              <a:t>This is </a:t>
            </a:r>
            <a:r>
              <a:rPr lang="en-US" u="sng" dirty="0"/>
              <a:t>not</a:t>
            </a:r>
            <a:r>
              <a:rPr lang="en-US" dirty="0"/>
              <a:t> a test of how well people know the regulations</a:t>
            </a:r>
          </a:p>
          <a:p>
            <a:pPr marL="514350" indent="-457200">
              <a:lnSpc>
                <a:spcPct val="100000"/>
              </a:lnSpc>
              <a:buFont typeface="Arial" charset="0"/>
              <a:buChar char="•"/>
              <a:defRPr/>
            </a:pPr>
            <a:r>
              <a:rPr lang="en-US" dirty="0"/>
              <a:t>AAHRPP doesn’t expect perfection.  They do expect that you know how/where to seek out help &amp; information </a:t>
            </a:r>
          </a:p>
        </p:txBody>
      </p:sp>
    </p:spTree>
    <p:extLst>
      <p:ext uri="{BB962C8B-B14F-4D97-AF65-F5344CB8AC3E}">
        <p14:creationId xmlns:p14="http://schemas.microsoft.com/office/powerpoint/2010/main" val="2121059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201261"/>
            <a:ext cx="7189728" cy="809542"/>
          </a:xfrm>
        </p:spPr>
        <p:txBody>
          <a:bodyPr vert="horz" lIns="91440" tIns="45720" rIns="91440" bIns="45720" rtlCol="0" anchor="b">
            <a:normAutofit fontScale="90000"/>
          </a:bodyPr>
          <a:lstStyle/>
          <a:p>
            <a:pPr algn="ctr"/>
            <a:r>
              <a:rPr lang="en-US" sz="4800" b="1" dirty="0">
                <a:solidFill>
                  <a:srgbClr val="00718F"/>
                </a:solidFill>
              </a:rPr>
              <a:t>How to approach the interview</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9683" y="2161310"/>
            <a:ext cx="7161062" cy="3736560"/>
          </a:xfrm>
        </p:spPr>
        <p:txBody>
          <a:bodyPr vert="horz" lIns="91440" tIns="45720" rIns="91440" bIns="45720" rtlCol="0">
            <a:normAutofit fontScale="92500" lnSpcReduction="10000"/>
          </a:bodyPr>
          <a:lstStyle/>
          <a:p>
            <a:pPr>
              <a:lnSpc>
                <a:spcPct val="100000"/>
              </a:lnSpc>
            </a:pPr>
            <a:r>
              <a:rPr lang="en-US" altLang="en-US" sz="2800" dirty="0">
                <a:latin typeface="Arial" panose="020B0604020202020204" pitchFamily="34" charset="0"/>
                <a:cs typeface="Arial" panose="020B0604020202020204" pitchFamily="34" charset="0"/>
              </a:rPr>
              <a:t>You should be collegial, open, and prepared to educate the site visitors about research at your organization and about processes relevant to your role.</a:t>
            </a:r>
          </a:p>
          <a:p>
            <a:pPr>
              <a:lnSpc>
                <a:spcPct val="100000"/>
              </a:lnSpc>
            </a:pPr>
            <a:r>
              <a:rPr lang="en-US" altLang="en-US" sz="2800" dirty="0">
                <a:latin typeface="Arial" panose="020B0604020202020204" pitchFamily="34" charset="0"/>
                <a:cs typeface="Arial" panose="020B0604020202020204" pitchFamily="34" charset="0"/>
              </a:rPr>
              <a:t>Provide examples whenever possible, this helps “make it real”.</a:t>
            </a:r>
          </a:p>
          <a:p>
            <a:pPr>
              <a:lnSpc>
                <a:spcPct val="100000"/>
              </a:lnSpc>
            </a:pPr>
            <a:r>
              <a:rPr lang="en-US" altLang="en-US" sz="2800" dirty="0">
                <a:latin typeface="Arial" panose="020B0604020202020204" pitchFamily="34" charset="0"/>
                <a:cs typeface="Arial" panose="020B0604020202020204" pitchFamily="34" charset="0"/>
              </a:rPr>
              <a:t>It is okay if you don’t know every answer, explain how you obtain answers to your questions when uncertain about something.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965278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2" y="496310"/>
            <a:ext cx="7857070" cy="1325563"/>
          </a:xfrm>
        </p:spPr>
        <p:txBody>
          <a:bodyPr>
            <a:normAutofit/>
          </a:bodyPr>
          <a:lstStyle/>
          <a:p>
            <a:pPr algn="ctr"/>
            <a:r>
              <a:rPr lang="en-US" b="1" dirty="0">
                <a:solidFill>
                  <a:srgbClr val="00718F"/>
                </a:solidFill>
              </a:rPr>
              <a:t>Focus of Questions</a:t>
            </a:r>
          </a:p>
        </p:txBody>
      </p:sp>
      <p:sp>
        <p:nvSpPr>
          <p:cNvPr id="8" name="WordArt 5">
            <a:extLst>
              <a:ext uri="{FF2B5EF4-FFF2-40B4-BE49-F238E27FC236}">
                <a16:creationId xmlns:a16="http://schemas.microsoft.com/office/drawing/2014/main" id="{2175B876-33A6-4F66-BF16-D91DF1B1C0F7}"/>
              </a:ext>
            </a:extLst>
          </p:cNvPr>
          <p:cNvSpPr>
            <a:spLocks noChangeArrowheads="1" noChangeShapeType="1" noTextEdit="1"/>
          </p:cNvSpPr>
          <p:nvPr/>
        </p:nvSpPr>
        <p:spPr bwMode="auto">
          <a:xfrm>
            <a:off x="852055" y="1973096"/>
            <a:ext cx="1828800" cy="622829"/>
          </a:xfrm>
          <a:prstGeom prst="rect">
            <a:avLst/>
          </a:prstGeom>
        </p:spPr>
        <p:txBody>
          <a:bodyPr wrap="none" fromWordArt="1">
            <a:prstTxWarp prst="textPlain">
              <a:avLst>
                <a:gd name="adj" fmla="val 50379"/>
              </a:avLst>
            </a:prstTxWarp>
          </a:bodyPr>
          <a:lstStyle/>
          <a:p>
            <a:pPr algn="ctr"/>
            <a:r>
              <a:rPr lang="en-US" sz="3600" kern="10" spc="720" dirty="0">
                <a:ln w="9525">
                  <a:solidFill>
                    <a:schemeClr val="tx1"/>
                  </a:solidFill>
                  <a:miter lim="800000"/>
                  <a:headEnd/>
                  <a:tailEnd/>
                </a:ln>
                <a:gradFill rotWithShape="1">
                  <a:gsLst>
                    <a:gs pos="0">
                      <a:schemeClr val="accent1">
                        <a:lumMod val="5000"/>
                        <a:lumOff val="95000"/>
                      </a:schemeClr>
                    </a:gs>
                    <a:gs pos="100000">
                      <a:srgbClr val="00718F"/>
                    </a:gs>
                  </a:gsLst>
                  <a:path path="rect">
                    <a:fillToRect r="100000" b="100000"/>
                  </a:path>
                </a:gradFill>
                <a:effectLst>
                  <a:outerShdw dist="35921" dir="2700000" algn="ctr" rotWithShape="0">
                    <a:srgbClr val="C0C0C0">
                      <a:alpha val="79999"/>
                    </a:srgbClr>
                  </a:outerShdw>
                </a:effectLst>
                <a:latin typeface="Impact" panose="020B0806030902050204" pitchFamily="34" charset="0"/>
              </a:rPr>
              <a:t>Who?</a:t>
            </a:r>
          </a:p>
        </p:txBody>
      </p:sp>
      <p:sp>
        <p:nvSpPr>
          <p:cNvPr id="9" name="WordArt 5">
            <a:extLst>
              <a:ext uri="{FF2B5EF4-FFF2-40B4-BE49-F238E27FC236}">
                <a16:creationId xmlns:a16="http://schemas.microsoft.com/office/drawing/2014/main" id="{85CD9382-40AE-4702-9EC4-843FD8AFA146}"/>
              </a:ext>
            </a:extLst>
          </p:cNvPr>
          <p:cNvSpPr>
            <a:spLocks noChangeArrowheads="1" noChangeShapeType="1" noTextEdit="1"/>
          </p:cNvSpPr>
          <p:nvPr/>
        </p:nvSpPr>
        <p:spPr bwMode="auto">
          <a:xfrm>
            <a:off x="2292927" y="2994798"/>
            <a:ext cx="2085109" cy="621792"/>
          </a:xfrm>
          <a:prstGeom prst="rect">
            <a:avLst/>
          </a:prstGeom>
        </p:spPr>
        <p:txBody>
          <a:bodyPr wrap="none" fromWordArt="1">
            <a:prstTxWarp prst="textPlain">
              <a:avLst>
                <a:gd name="adj" fmla="val 50379"/>
              </a:avLst>
            </a:prstTxWarp>
          </a:bodyPr>
          <a:lstStyle/>
          <a:p>
            <a:pPr algn="ctr"/>
            <a:r>
              <a:rPr lang="en-US" sz="3600" kern="10" spc="720" dirty="0">
                <a:ln w="9525">
                  <a:solidFill>
                    <a:schemeClr val="tx1"/>
                  </a:solidFill>
                  <a:miter lim="800000"/>
                  <a:headEnd/>
                  <a:tailEnd/>
                </a:ln>
                <a:gradFill rotWithShape="1">
                  <a:gsLst>
                    <a:gs pos="0">
                      <a:schemeClr val="accent1">
                        <a:lumMod val="5000"/>
                        <a:lumOff val="95000"/>
                      </a:schemeClr>
                    </a:gs>
                    <a:gs pos="100000">
                      <a:srgbClr val="00718F"/>
                    </a:gs>
                  </a:gsLst>
                  <a:path path="rect">
                    <a:fillToRect r="100000" b="100000"/>
                  </a:path>
                </a:gradFill>
                <a:effectLst>
                  <a:outerShdw dist="35921" dir="2700000" algn="ctr" rotWithShape="0">
                    <a:srgbClr val="C0C0C0">
                      <a:alpha val="79999"/>
                    </a:srgbClr>
                  </a:outerShdw>
                </a:effectLst>
                <a:latin typeface="Impact" panose="020B0806030902050204" pitchFamily="34" charset="0"/>
              </a:rPr>
              <a:t>What?</a:t>
            </a:r>
          </a:p>
        </p:txBody>
      </p:sp>
      <p:sp>
        <p:nvSpPr>
          <p:cNvPr id="10" name="WordArt 5">
            <a:extLst>
              <a:ext uri="{FF2B5EF4-FFF2-40B4-BE49-F238E27FC236}">
                <a16:creationId xmlns:a16="http://schemas.microsoft.com/office/drawing/2014/main" id="{7E136926-3A1F-46AD-B93D-25907CCAD5A7}"/>
              </a:ext>
            </a:extLst>
          </p:cNvPr>
          <p:cNvSpPr>
            <a:spLocks noChangeArrowheads="1" noChangeShapeType="1" noTextEdit="1"/>
          </p:cNvSpPr>
          <p:nvPr/>
        </p:nvSpPr>
        <p:spPr bwMode="auto">
          <a:xfrm>
            <a:off x="4021282" y="4015463"/>
            <a:ext cx="2084832" cy="621792"/>
          </a:xfrm>
          <a:prstGeom prst="rect">
            <a:avLst/>
          </a:prstGeom>
        </p:spPr>
        <p:txBody>
          <a:bodyPr wrap="none" fromWordArt="1">
            <a:prstTxWarp prst="textPlain">
              <a:avLst>
                <a:gd name="adj" fmla="val 50379"/>
              </a:avLst>
            </a:prstTxWarp>
          </a:bodyPr>
          <a:lstStyle/>
          <a:p>
            <a:pPr algn="ctr"/>
            <a:r>
              <a:rPr lang="en-US" sz="3600" kern="10" spc="720" dirty="0">
                <a:ln w="9525">
                  <a:solidFill>
                    <a:schemeClr val="tx1"/>
                  </a:solidFill>
                  <a:miter lim="800000"/>
                  <a:headEnd/>
                  <a:tailEnd/>
                </a:ln>
                <a:gradFill rotWithShape="1">
                  <a:gsLst>
                    <a:gs pos="0">
                      <a:schemeClr val="accent1">
                        <a:lumMod val="5000"/>
                        <a:lumOff val="95000"/>
                      </a:schemeClr>
                    </a:gs>
                    <a:gs pos="100000">
                      <a:srgbClr val="00718F"/>
                    </a:gs>
                  </a:gsLst>
                  <a:path path="rect">
                    <a:fillToRect r="100000" b="100000"/>
                  </a:path>
                </a:gradFill>
                <a:effectLst>
                  <a:outerShdw dist="35921" dir="2700000" algn="ctr" rotWithShape="0">
                    <a:srgbClr val="C0C0C0">
                      <a:alpha val="79999"/>
                    </a:srgbClr>
                  </a:outerShdw>
                </a:effectLst>
                <a:latin typeface="Impact" panose="020B0806030902050204" pitchFamily="34" charset="0"/>
              </a:rPr>
              <a:t>When?</a:t>
            </a:r>
          </a:p>
        </p:txBody>
      </p:sp>
      <p:sp>
        <p:nvSpPr>
          <p:cNvPr id="11" name="WordArt 5">
            <a:extLst>
              <a:ext uri="{FF2B5EF4-FFF2-40B4-BE49-F238E27FC236}">
                <a16:creationId xmlns:a16="http://schemas.microsoft.com/office/drawing/2014/main" id="{B667E56C-D7D2-45A0-9966-BD418E8CCCB3}"/>
              </a:ext>
            </a:extLst>
          </p:cNvPr>
          <p:cNvSpPr>
            <a:spLocks noChangeArrowheads="1" noChangeShapeType="1" noTextEdit="1"/>
          </p:cNvSpPr>
          <p:nvPr/>
        </p:nvSpPr>
        <p:spPr bwMode="auto">
          <a:xfrm>
            <a:off x="5865618" y="5036128"/>
            <a:ext cx="1828800" cy="622829"/>
          </a:xfrm>
          <a:prstGeom prst="rect">
            <a:avLst/>
          </a:prstGeom>
        </p:spPr>
        <p:txBody>
          <a:bodyPr wrap="none" fromWordArt="1">
            <a:prstTxWarp prst="textPlain">
              <a:avLst>
                <a:gd name="adj" fmla="val 50379"/>
              </a:avLst>
            </a:prstTxWarp>
          </a:bodyPr>
          <a:lstStyle/>
          <a:p>
            <a:pPr algn="ctr"/>
            <a:r>
              <a:rPr lang="en-US" sz="3600" kern="10" spc="720" dirty="0">
                <a:ln w="9525">
                  <a:solidFill>
                    <a:schemeClr val="tx1"/>
                  </a:solidFill>
                  <a:miter lim="800000"/>
                  <a:headEnd/>
                  <a:tailEnd/>
                </a:ln>
                <a:gradFill rotWithShape="1">
                  <a:gsLst>
                    <a:gs pos="0">
                      <a:schemeClr val="accent1">
                        <a:lumMod val="5000"/>
                        <a:lumOff val="95000"/>
                      </a:schemeClr>
                    </a:gs>
                    <a:gs pos="100000">
                      <a:srgbClr val="00718F"/>
                    </a:gs>
                  </a:gsLst>
                  <a:path path="rect">
                    <a:fillToRect r="100000" b="100000"/>
                  </a:path>
                </a:gradFill>
                <a:effectLst>
                  <a:outerShdw dist="35921" dir="2700000" algn="ctr" rotWithShape="0">
                    <a:srgbClr val="C0C0C0">
                      <a:alpha val="79999"/>
                    </a:srgbClr>
                  </a:outerShdw>
                </a:effectLst>
                <a:latin typeface="Impact" panose="020B0806030902050204" pitchFamily="34" charset="0"/>
              </a:rPr>
              <a:t>How?</a:t>
            </a:r>
          </a:p>
        </p:txBody>
      </p:sp>
    </p:spTree>
    <p:extLst>
      <p:ext uri="{BB962C8B-B14F-4D97-AF65-F5344CB8AC3E}">
        <p14:creationId xmlns:p14="http://schemas.microsoft.com/office/powerpoint/2010/main" val="407814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dissolv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260309"/>
            <a:ext cx="7189728" cy="809542"/>
          </a:xfrm>
        </p:spPr>
        <p:txBody>
          <a:bodyPr vert="horz" lIns="91440" tIns="45720" rIns="91440" bIns="45720" rtlCol="0" anchor="b">
            <a:normAutofit/>
          </a:bodyPr>
          <a:lstStyle/>
          <a:p>
            <a:pPr algn="ctr"/>
            <a:r>
              <a:rPr lang="en-US" sz="4800" b="1" dirty="0">
                <a:solidFill>
                  <a:srgbClr val="00718F"/>
                </a:solidFill>
              </a:rPr>
              <a:t>Interview Questions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1469" y="2389913"/>
            <a:ext cx="7161062" cy="2601064"/>
          </a:xfrm>
        </p:spPr>
        <p:txBody>
          <a:bodyPr vert="horz" lIns="91440" tIns="45720" rIns="91440" bIns="45720" rtlCol="0">
            <a:normAutofit/>
          </a:bodyPr>
          <a:lstStyle/>
          <a:p>
            <a:pPr>
              <a:lnSpc>
                <a:spcPct val="125000"/>
              </a:lnSpc>
            </a:pPr>
            <a:r>
              <a:rPr lang="en-US" altLang="en-US" dirty="0"/>
              <a:t>Not all possible questions covered</a:t>
            </a:r>
          </a:p>
          <a:p>
            <a:pPr lvl="1">
              <a:lnSpc>
                <a:spcPct val="125000"/>
              </a:lnSpc>
            </a:pPr>
            <a:r>
              <a:rPr lang="en-US" altLang="en-US" dirty="0"/>
              <a:t>Site visitors will ask questions on a variety of topics</a:t>
            </a:r>
          </a:p>
          <a:p>
            <a:pPr lvl="1">
              <a:lnSpc>
                <a:spcPct val="125000"/>
              </a:lnSpc>
            </a:pPr>
            <a:r>
              <a:rPr lang="en-US" altLang="en-US" dirty="0"/>
              <a:t>Nothing worse than “canned” answers</a:t>
            </a:r>
          </a:p>
          <a:p>
            <a:pPr lvl="1">
              <a:lnSpc>
                <a:spcPct val="125000"/>
              </a:lnSpc>
            </a:pPr>
            <a:r>
              <a:rPr lang="en-US" altLang="en-US" dirty="0"/>
              <a:t>People should think about their own answers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321783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9449" y="1298606"/>
            <a:ext cx="7245102" cy="753013"/>
          </a:xfrm>
        </p:spPr>
        <p:txBody>
          <a:bodyPr vert="horz" lIns="91440" tIns="45720" rIns="91440" bIns="45720" rtlCol="0" anchor="b">
            <a:normAutofit/>
          </a:bodyPr>
          <a:lstStyle/>
          <a:p>
            <a:pPr algn="ctr"/>
            <a:r>
              <a:rPr lang="en-US" sz="4200" b="1" dirty="0">
                <a:solidFill>
                  <a:srgbClr val="00718F"/>
                </a:solidFill>
              </a:rPr>
              <a:t>Role in HRPP</a:t>
            </a:r>
            <a:endParaRPr lang="en-US" sz="4200" b="1" kern="1200" dirty="0">
              <a:solidFill>
                <a:srgbClr val="00718F"/>
              </a:solidFill>
              <a:latin typeface="+mj-lt"/>
              <a:ea typeface="+mj-ea"/>
              <a:cs typeface="+mj-cs"/>
            </a:endParaRPr>
          </a:p>
        </p:txBody>
      </p:sp>
      <p:sp>
        <p:nvSpPr>
          <p:cNvPr id="3" name="Content Placeholder 2"/>
          <p:cNvSpPr>
            <a:spLocks noGrp="1"/>
          </p:cNvSpPr>
          <p:nvPr>
            <p:ph idx="1"/>
          </p:nvPr>
        </p:nvSpPr>
        <p:spPr>
          <a:xfrm>
            <a:off x="929976" y="2371659"/>
            <a:ext cx="7300476" cy="3251901"/>
          </a:xfrm>
        </p:spPr>
        <p:txBody>
          <a:bodyPr vert="horz" lIns="91440" tIns="45720" rIns="91440" bIns="45720" rtlCol="0">
            <a:normAutofit/>
          </a:bodyPr>
          <a:lstStyle/>
          <a:p>
            <a:pPr>
              <a:lnSpc>
                <a:spcPct val="100000"/>
              </a:lnSpc>
              <a:spcAft>
                <a:spcPts val="600"/>
              </a:spcAft>
            </a:pPr>
            <a:r>
              <a:rPr lang="en-US" dirty="0"/>
              <a:t>What is your role in research/the HRPP?  Tell us about your responsibilities.</a:t>
            </a:r>
          </a:p>
          <a:p>
            <a:pPr>
              <a:lnSpc>
                <a:spcPct val="100000"/>
              </a:lnSpc>
              <a:spcAft>
                <a:spcPts val="600"/>
              </a:spcAft>
            </a:pPr>
            <a:r>
              <a:rPr lang="en-US" dirty="0"/>
              <a:t>How do you/does your department/office communicate and coordinate with other components of the HRPP, like the IRB(s) and investigators?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50288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9449" y="1298606"/>
            <a:ext cx="7245102" cy="753013"/>
          </a:xfrm>
        </p:spPr>
        <p:txBody>
          <a:bodyPr vert="horz" lIns="91440" tIns="45720" rIns="91440" bIns="45720" rtlCol="0" anchor="b">
            <a:normAutofit/>
          </a:bodyPr>
          <a:lstStyle/>
          <a:p>
            <a:pPr algn="ctr"/>
            <a:r>
              <a:rPr lang="en-US" sz="4200" b="1" dirty="0">
                <a:solidFill>
                  <a:srgbClr val="00718F"/>
                </a:solidFill>
              </a:rPr>
              <a:t>General Questions</a:t>
            </a:r>
            <a:endParaRPr lang="en-US" sz="4200" b="1" kern="1200" dirty="0">
              <a:solidFill>
                <a:srgbClr val="00718F"/>
              </a:solidFill>
              <a:latin typeface="+mj-lt"/>
              <a:ea typeface="+mj-ea"/>
              <a:cs typeface="+mj-cs"/>
            </a:endParaRPr>
          </a:p>
        </p:txBody>
      </p:sp>
      <p:sp>
        <p:nvSpPr>
          <p:cNvPr id="3" name="Content Placeholder 2"/>
          <p:cNvSpPr>
            <a:spLocks noGrp="1"/>
          </p:cNvSpPr>
          <p:nvPr>
            <p:ph idx="1"/>
          </p:nvPr>
        </p:nvSpPr>
        <p:spPr>
          <a:xfrm>
            <a:off x="929976" y="2371659"/>
            <a:ext cx="7300476" cy="3251901"/>
          </a:xfrm>
        </p:spPr>
        <p:txBody>
          <a:bodyPr vert="horz" lIns="91440" tIns="45720" rIns="91440" bIns="45720" rtlCol="0">
            <a:normAutofit lnSpcReduction="10000"/>
          </a:bodyPr>
          <a:lstStyle/>
          <a:p>
            <a:pPr>
              <a:lnSpc>
                <a:spcPct val="100000"/>
              </a:lnSpc>
              <a:spcAft>
                <a:spcPts val="600"/>
              </a:spcAft>
            </a:pPr>
            <a:r>
              <a:rPr lang="en-US" dirty="0"/>
              <a:t>What do you see as strengths of the HRPP? Of the IRB(s)?</a:t>
            </a:r>
          </a:p>
          <a:p>
            <a:pPr>
              <a:lnSpc>
                <a:spcPct val="100000"/>
              </a:lnSpc>
              <a:spcAft>
                <a:spcPts val="600"/>
              </a:spcAft>
            </a:pPr>
            <a:r>
              <a:rPr lang="en-US" dirty="0"/>
              <a:t>What do you see as weaknesses of the program? Of the IRB(s)?</a:t>
            </a:r>
          </a:p>
          <a:p>
            <a:pPr>
              <a:lnSpc>
                <a:spcPct val="100000"/>
              </a:lnSpc>
              <a:spcAft>
                <a:spcPts val="600"/>
              </a:spcAft>
            </a:pPr>
            <a:r>
              <a:rPr lang="en-US" dirty="0"/>
              <a:t>Do you ever provide feedback about the program or the IRBs?  Can you provide an example? What happened as a result?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493129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9449" y="1298606"/>
            <a:ext cx="7245102" cy="753013"/>
          </a:xfrm>
        </p:spPr>
        <p:txBody>
          <a:bodyPr vert="horz" lIns="91440" tIns="45720" rIns="91440" bIns="45720" rtlCol="0" anchor="b">
            <a:normAutofit/>
          </a:bodyPr>
          <a:lstStyle/>
          <a:p>
            <a:pPr algn="ctr"/>
            <a:r>
              <a:rPr lang="en-US" sz="4200" b="1" dirty="0">
                <a:solidFill>
                  <a:srgbClr val="00718F"/>
                </a:solidFill>
              </a:rPr>
              <a:t>Pandemic</a:t>
            </a:r>
            <a:endParaRPr lang="en-US" sz="4200" b="1" kern="1200" dirty="0">
              <a:solidFill>
                <a:srgbClr val="00718F"/>
              </a:solidFill>
              <a:latin typeface="+mj-lt"/>
              <a:ea typeface="+mj-ea"/>
              <a:cs typeface="+mj-cs"/>
            </a:endParaRPr>
          </a:p>
        </p:txBody>
      </p:sp>
      <p:sp>
        <p:nvSpPr>
          <p:cNvPr id="3" name="Content Placeholder 2"/>
          <p:cNvSpPr>
            <a:spLocks noGrp="1"/>
          </p:cNvSpPr>
          <p:nvPr>
            <p:ph idx="1"/>
          </p:nvPr>
        </p:nvSpPr>
        <p:spPr>
          <a:xfrm>
            <a:off x="929976" y="2051619"/>
            <a:ext cx="7300476" cy="3571941"/>
          </a:xfrm>
        </p:spPr>
        <p:txBody>
          <a:bodyPr vert="horz" lIns="91440" tIns="45720" rIns="91440" bIns="45720" rtlCol="0">
            <a:noAutofit/>
          </a:bodyPr>
          <a:lstStyle/>
          <a:p>
            <a:pPr>
              <a:lnSpc>
                <a:spcPct val="100000"/>
              </a:lnSpc>
              <a:spcBef>
                <a:spcPts val="600"/>
              </a:spcBef>
              <a:spcAft>
                <a:spcPts val="300"/>
              </a:spcAft>
            </a:pPr>
            <a:r>
              <a:rPr lang="en-US" altLang="en-US" sz="2000" dirty="0"/>
              <a:t>How has research at McLaren been impacted by the pandemic?</a:t>
            </a:r>
          </a:p>
          <a:p>
            <a:pPr>
              <a:lnSpc>
                <a:spcPct val="100000"/>
              </a:lnSpc>
              <a:spcBef>
                <a:spcPts val="600"/>
              </a:spcBef>
              <a:spcAft>
                <a:spcPts val="300"/>
              </a:spcAft>
            </a:pPr>
            <a:r>
              <a:rPr lang="en-US" altLang="en-US" sz="2000" dirty="0"/>
              <a:t>How were your responsibilities impacted?</a:t>
            </a:r>
          </a:p>
          <a:p>
            <a:pPr>
              <a:lnSpc>
                <a:spcPct val="100000"/>
              </a:lnSpc>
              <a:spcBef>
                <a:spcPts val="600"/>
              </a:spcBef>
              <a:spcAft>
                <a:spcPts val="300"/>
              </a:spcAft>
            </a:pPr>
            <a:r>
              <a:rPr lang="en-US" altLang="en-US" sz="2000" dirty="0"/>
              <a:t>What was the impact on the overall program/processes for human research protections?</a:t>
            </a:r>
          </a:p>
          <a:p>
            <a:pPr>
              <a:lnSpc>
                <a:spcPct val="100000"/>
              </a:lnSpc>
              <a:spcBef>
                <a:spcPts val="600"/>
              </a:spcBef>
              <a:spcAft>
                <a:spcPts val="300"/>
              </a:spcAft>
            </a:pPr>
            <a:r>
              <a:rPr lang="en-US" altLang="en-US" sz="2000" dirty="0"/>
              <a:t>How was/is information communicated to the research community?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416833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149525"/>
            <a:ext cx="7189728" cy="809542"/>
          </a:xfrm>
        </p:spPr>
        <p:txBody>
          <a:bodyPr vert="horz" lIns="91440" tIns="45720" rIns="91440" bIns="45720" rtlCol="0" anchor="b">
            <a:normAutofit/>
          </a:bodyPr>
          <a:lstStyle/>
          <a:p>
            <a:pPr algn="ctr"/>
            <a:r>
              <a:rPr lang="en-US" sz="4800" b="1" dirty="0">
                <a:solidFill>
                  <a:srgbClr val="00718F"/>
                </a:solidFill>
              </a:rPr>
              <a:t>HRPP Leadership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3768" y="2232561"/>
            <a:ext cx="7312891" cy="3665308"/>
          </a:xfrm>
        </p:spPr>
        <p:txBody>
          <a:bodyPr vert="horz" lIns="91440" tIns="45720" rIns="91440" bIns="45720" rtlCol="0">
            <a:normAutofit/>
          </a:bodyPr>
          <a:lstStyle/>
          <a:p>
            <a:r>
              <a:rPr lang="en-US" altLang="en-US" dirty="0"/>
              <a:t>Manager of Research Integrity/Office of Research Protections</a:t>
            </a:r>
          </a:p>
          <a:p>
            <a:r>
              <a:rPr lang="en-US" altLang="en-US" dirty="0"/>
              <a:t>Expected to be the most knowledgeable about regulations and ethics.  Should be able to speak to all aspects of the HRPP not just those addressed in the following slides.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481781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201261"/>
            <a:ext cx="7189728" cy="809542"/>
          </a:xfrm>
        </p:spPr>
        <p:txBody>
          <a:bodyPr vert="horz" lIns="91440" tIns="45720" rIns="91440" bIns="45720" rtlCol="0" anchor="b">
            <a:normAutofit/>
          </a:bodyPr>
          <a:lstStyle/>
          <a:p>
            <a:pPr algn="ctr"/>
            <a:r>
              <a:rPr lang="en-US" sz="4800" b="1" dirty="0">
                <a:solidFill>
                  <a:srgbClr val="00718F"/>
                </a:solidFill>
              </a:rPr>
              <a:t>AAHRPP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9683" y="2246134"/>
            <a:ext cx="7161062" cy="3834626"/>
          </a:xfrm>
        </p:spPr>
        <p:txBody>
          <a:bodyPr vert="horz" lIns="91440" tIns="45720" rIns="91440" bIns="45720" rtlCol="0">
            <a:normAutofit/>
          </a:bodyPr>
          <a:lstStyle/>
          <a:p>
            <a:pPr>
              <a:spcAft>
                <a:spcPts val="1200"/>
              </a:spcAft>
            </a:pPr>
            <a:r>
              <a:rPr lang="en-US" altLang="en-US" sz="2400" b="1" dirty="0"/>
              <a:t>AAHRPP </a:t>
            </a:r>
            <a:r>
              <a:rPr lang="en-US" altLang="en-US" sz="2400" dirty="0"/>
              <a:t>– Association for the Accreditation of Human Research Protection Programs</a:t>
            </a:r>
          </a:p>
          <a:p>
            <a:r>
              <a:rPr lang="en-US" sz="2400" b="1" i="0" dirty="0">
                <a:solidFill>
                  <a:srgbClr val="353535"/>
                </a:solidFill>
                <a:effectLst/>
              </a:rPr>
              <a:t>AAHRPP’s Mission</a:t>
            </a:r>
            <a:r>
              <a:rPr lang="en-US" sz="2400" dirty="0">
                <a:solidFill>
                  <a:srgbClr val="353535"/>
                </a:solidFill>
              </a:rPr>
              <a:t> – “</a:t>
            </a:r>
            <a:r>
              <a:rPr lang="en-US" sz="2400" b="0" i="0" dirty="0">
                <a:solidFill>
                  <a:srgbClr val="353535"/>
                </a:solidFill>
                <a:effectLst/>
              </a:rPr>
              <a:t>AAHRPP accredits high-quality human research protection programs in order to promote excellent, ethically sound research. Through partnerships with research organizations, researchers, sponsors, and the public, AAHRPP encourages effective, efficient, and innovative systems of protection for human research participants.”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803933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149525"/>
            <a:ext cx="7189728" cy="809542"/>
          </a:xfrm>
        </p:spPr>
        <p:txBody>
          <a:bodyPr vert="horz" lIns="91440" tIns="45720" rIns="91440" bIns="45720" rtlCol="0" anchor="b">
            <a:normAutofit/>
          </a:bodyPr>
          <a:lstStyle/>
          <a:p>
            <a:pPr algn="ctr"/>
            <a:r>
              <a:rPr lang="en-US" sz="4800" b="1" dirty="0">
                <a:solidFill>
                  <a:srgbClr val="00718F"/>
                </a:solidFill>
              </a:rPr>
              <a:t>HRPP Leadership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3768" y="2232561"/>
            <a:ext cx="7312891" cy="3665308"/>
          </a:xfrm>
        </p:spPr>
        <p:txBody>
          <a:bodyPr vert="horz" lIns="91440" tIns="45720" rIns="91440" bIns="45720" rtlCol="0">
            <a:normAutofit fontScale="92500" lnSpcReduction="20000"/>
          </a:bodyPr>
          <a:lstStyle/>
          <a:p>
            <a:r>
              <a:rPr lang="en-US" altLang="en-US" dirty="0"/>
              <a:t>What is the difference between the HRPP and the IRB?</a:t>
            </a:r>
          </a:p>
          <a:p>
            <a:r>
              <a:rPr lang="en-US" altLang="en-US" dirty="0"/>
              <a:t>What are the central components of the HRPP?</a:t>
            </a:r>
          </a:p>
          <a:p>
            <a:r>
              <a:rPr lang="en-US" altLang="en-US" dirty="0"/>
              <a:t>What other components of the organization have a role in human research?</a:t>
            </a:r>
          </a:p>
          <a:p>
            <a:pPr lvl="1"/>
            <a:r>
              <a:rPr lang="en-US" altLang="en-US" dirty="0"/>
              <a:t>How is communication and coordination with these components managed?</a:t>
            </a:r>
          </a:p>
          <a:p>
            <a:r>
              <a:rPr lang="en-US" altLang="en-US" dirty="0"/>
              <a:t>How often do you meet with the IO or IO designee? What is discussed?</a:t>
            </a:r>
          </a:p>
          <a:p>
            <a:r>
              <a:rPr lang="en-US" altLang="en-US" dirty="0"/>
              <a:t>How else/what else do you communicate with the IO/designee?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424972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252553"/>
            <a:ext cx="7189728" cy="809542"/>
          </a:xfrm>
        </p:spPr>
        <p:txBody>
          <a:bodyPr vert="horz" lIns="91440" tIns="45720" rIns="91440" bIns="45720" rtlCol="0" anchor="b">
            <a:normAutofit/>
          </a:bodyPr>
          <a:lstStyle/>
          <a:p>
            <a:pPr algn="ctr"/>
            <a:r>
              <a:rPr lang="en-US" sz="4800" b="1" dirty="0">
                <a:solidFill>
                  <a:srgbClr val="00718F"/>
                </a:solidFill>
              </a:rPr>
              <a:t>HRPP/IRB Leadership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33573" y="2173184"/>
            <a:ext cx="7493282" cy="3432263"/>
          </a:xfrm>
        </p:spPr>
        <p:txBody>
          <a:bodyPr vert="horz" lIns="91440" tIns="45720" rIns="91440" bIns="45720" rtlCol="0">
            <a:normAutofit fontScale="85000" lnSpcReduction="10000"/>
          </a:bodyPr>
          <a:lstStyle/>
          <a:p>
            <a:pPr>
              <a:lnSpc>
                <a:spcPct val="100000"/>
              </a:lnSpc>
            </a:pPr>
            <a:r>
              <a:rPr lang="en-US" altLang="en-US" dirty="0"/>
              <a:t>How are IRB members evaluated? </a:t>
            </a:r>
          </a:p>
          <a:p>
            <a:pPr lvl="1">
              <a:lnSpc>
                <a:spcPct val="100000"/>
              </a:lnSpc>
            </a:pPr>
            <a:r>
              <a:rPr lang="en-US" altLang="en-US" dirty="0"/>
              <a:t>Is feedback given? </a:t>
            </a:r>
          </a:p>
          <a:p>
            <a:pPr lvl="1">
              <a:lnSpc>
                <a:spcPct val="100000"/>
              </a:lnSpc>
            </a:pPr>
            <a:r>
              <a:rPr lang="en-US" altLang="en-US" dirty="0"/>
              <a:t>Are adjustments to the IRB ever made based upon these evaluations?</a:t>
            </a:r>
          </a:p>
          <a:p>
            <a:pPr>
              <a:lnSpc>
                <a:spcPct val="100000"/>
              </a:lnSpc>
            </a:pPr>
            <a:r>
              <a:rPr lang="en-US" altLang="en-US" dirty="0"/>
              <a:t>How and how often is IRB membership evaluated to ensure compliance, appropriate expertise, etc.?</a:t>
            </a:r>
          </a:p>
          <a:p>
            <a:pPr>
              <a:lnSpc>
                <a:spcPct val="100000"/>
              </a:lnSpc>
            </a:pPr>
            <a:r>
              <a:rPr lang="en-US" altLang="en-US" dirty="0"/>
              <a:t>How are new members identified? Appointed? Trained?</a:t>
            </a:r>
          </a:p>
          <a:p>
            <a:pPr>
              <a:lnSpc>
                <a:spcPct val="100000"/>
              </a:lnSpc>
            </a:pPr>
            <a:r>
              <a:rPr lang="en-US" altLang="en-US" dirty="0"/>
              <a:t>Are any IRB staff also IRB members?  If so, what types of reviews are they responsible for?</a:t>
            </a:r>
          </a:p>
          <a:p>
            <a:pPr lvl="1">
              <a:lnSpc>
                <a:spcPct val="100000"/>
              </a:lnSpc>
            </a:pPr>
            <a:endParaRPr lang="en-US" alt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968889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252553"/>
            <a:ext cx="7189728" cy="809542"/>
          </a:xfrm>
        </p:spPr>
        <p:txBody>
          <a:bodyPr vert="horz" lIns="91440" tIns="45720" rIns="91440" bIns="45720" rtlCol="0" anchor="b">
            <a:normAutofit/>
          </a:bodyPr>
          <a:lstStyle/>
          <a:p>
            <a:pPr algn="ctr"/>
            <a:r>
              <a:rPr lang="en-US" sz="4800" b="1" dirty="0">
                <a:solidFill>
                  <a:srgbClr val="00718F"/>
                </a:solidFill>
              </a:rPr>
              <a:t>HRPP/IRB Leadership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33573" y="2297426"/>
            <a:ext cx="7493282" cy="3600443"/>
          </a:xfrm>
        </p:spPr>
        <p:txBody>
          <a:bodyPr vert="horz" lIns="91440" tIns="45720" rIns="91440" bIns="45720" rtlCol="0">
            <a:normAutofit/>
          </a:bodyPr>
          <a:lstStyle/>
          <a:p>
            <a:pPr>
              <a:lnSpc>
                <a:spcPct val="100000"/>
              </a:lnSpc>
            </a:pPr>
            <a:r>
              <a:rPr lang="en-US" altLang="en-US" dirty="0"/>
              <a:t>How is the IRB review process evaluated (e.g., QA reviews, metrics, etc.)?</a:t>
            </a:r>
          </a:p>
          <a:p>
            <a:pPr>
              <a:lnSpc>
                <a:spcPct val="100000"/>
              </a:lnSpc>
            </a:pPr>
            <a:r>
              <a:rPr lang="en-US" altLang="en-US" dirty="0"/>
              <a:t>How is the effectiveness of the HRPP evaluated?</a:t>
            </a:r>
          </a:p>
          <a:p>
            <a:pPr>
              <a:lnSpc>
                <a:spcPct val="100000"/>
              </a:lnSpc>
            </a:pPr>
            <a:r>
              <a:rPr lang="en-US" altLang="en-US" dirty="0"/>
              <a:t>What are the processes for routine and for-cause audits or investigations of research activities?</a:t>
            </a:r>
          </a:p>
          <a:p>
            <a:pPr lvl="1">
              <a:lnSpc>
                <a:spcPct val="100000"/>
              </a:lnSpc>
            </a:pPr>
            <a:r>
              <a:rPr lang="en-US" altLang="en-US" dirty="0"/>
              <a:t>How and to whom is the outcome of audits reported?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408819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032164"/>
            <a:ext cx="7189728" cy="809542"/>
          </a:xfrm>
        </p:spPr>
        <p:txBody>
          <a:bodyPr vert="horz" lIns="91440" tIns="45720" rIns="91440" bIns="45720" rtlCol="0" anchor="b">
            <a:normAutofit/>
          </a:bodyPr>
          <a:lstStyle/>
          <a:p>
            <a:pPr algn="ctr"/>
            <a:r>
              <a:rPr lang="en-US" sz="4800" b="1" dirty="0">
                <a:solidFill>
                  <a:srgbClr val="00718F"/>
                </a:solidFill>
              </a:rPr>
              <a:t>HRPP/IRB Leadership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38309" y="1913761"/>
            <a:ext cx="7267382" cy="3912075"/>
          </a:xfrm>
        </p:spPr>
        <p:txBody>
          <a:bodyPr vert="horz" lIns="91440" tIns="45720" rIns="91440" bIns="45720" rtlCol="0">
            <a:normAutofit/>
          </a:bodyPr>
          <a:lstStyle/>
          <a:p>
            <a:r>
              <a:rPr lang="en-US" altLang="en-US" sz="2400" dirty="0"/>
              <a:t>How and by whom are human subjects research determinations made? </a:t>
            </a:r>
          </a:p>
          <a:p>
            <a:r>
              <a:rPr lang="en-US" altLang="en-US" sz="2400" dirty="0"/>
              <a:t>How and by whom are exempt determinations made?</a:t>
            </a:r>
          </a:p>
          <a:p>
            <a:pPr lvl="1"/>
            <a:r>
              <a:rPr lang="en-US" altLang="en-US" sz="2000" dirty="0"/>
              <a:t>Limited IRB review?</a:t>
            </a:r>
          </a:p>
          <a:p>
            <a:r>
              <a:rPr lang="en-US" altLang="en-US" sz="2400" dirty="0"/>
              <a:t>How is engagement in research determined?</a:t>
            </a:r>
          </a:p>
          <a:p>
            <a:r>
              <a:rPr lang="en-US" altLang="en-US" sz="2400" dirty="0"/>
              <a:t>Who conducts expedited review?</a:t>
            </a:r>
          </a:p>
          <a:p>
            <a:r>
              <a:rPr lang="en-US" altLang="en-US" sz="2400" dirty="0"/>
              <a:t>How are meetings run? What does a typical agenda look like?  How long do meetings last?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530112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032164"/>
            <a:ext cx="7189728" cy="809542"/>
          </a:xfrm>
        </p:spPr>
        <p:txBody>
          <a:bodyPr vert="horz" lIns="91440" tIns="45720" rIns="91440" bIns="45720" rtlCol="0" anchor="b">
            <a:normAutofit/>
          </a:bodyPr>
          <a:lstStyle/>
          <a:p>
            <a:pPr algn="ctr"/>
            <a:r>
              <a:rPr lang="en-US" sz="4800" b="1" dirty="0">
                <a:solidFill>
                  <a:srgbClr val="00718F"/>
                </a:solidFill>
              </a:rPr>
              <a:t>HRPP/IRB Leadership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38309" y="1913761"/>
            <a:ext cx="7267382" cy="3912075"/>
          </a:xfrm>
        </p:spPr>
        <p:txBody>
          <a:bodyPr vert="horz" lIns="91440" tIns="45720" rIns="91440" bIns="45720" rtlCol="0">
            <a:normAutofit/>
          </a:bodyPr>
          <a:lstStyle/>
          <a:p>
            <a:pPr>
              <a:lnSpc>
                <a:spcPct val="100000"/>
              </a:lnSpc>
              <a:spcAft>
                <a:spcPts val="1200"/>
              </a:spcAft>
            </a:pPr>
            <a:r>
              <a:rPr lang="en-US" altLang="en-US" sz="2400" dirty="0"/>
              <a:t>Tell us about how implementation of the revised Common Rule has been managed here:</a:t>
            </a:r>
            <a:endParaRPr lang="en-US" altLang="en-US" sz="2000" dirty="0"/>
          </a:p>
          <a:p>
            <a:pPr lvl="1">
              <a:lnSpc>
                <a:spcPct val="100000"/>
              </a:lnSpc>
              <a:spcAft>
                <a:spcPts val="1200"/>
              </a:spcAft>
            </a:pPr>
            <a:r>
              <a:rPr lang="en-US" altLang="en-US" sz="2000" dirty="0"/>
              <a:t>Voluntary transition of pre-existing studies</a:t>
            </a:r>
          </a:p>
          <a:p>
            <a:pPr lvl="1">
              <a:lnSpc>
                <a:spcPct val="100000"/>
              </a:lnSpc>
              <a:spcAft>
                <a:spcPts val="1200"/>
              </a:spcAft>
            </a:pPr>
            <a:r>
              <a:rPr lang="en-US" altLang="en-US" sz="2000" dirty="0"/>
              <a:t>Keeping track of research that does not require continuing review</a:t>
            </a:r>
          </a:p>
          <a:p>
            <a:pPr lvl="1">
              <a:lnSpc>
                <a:spcPct val="100000"/>
              </a:lnSpc>
              <a:spcAft>
                <a:spcPts val="1200"/>
              </a:spcAft>
            </a:pPr>
            <a:r>
              <a:rPr lang="en-US" altLang="en-US" sz="2000" dirty="0"/>
              <a:t>Activities deemed “not research”</a:t>
            </a:r>
          </a:p>
          <a:p>
            <a:pPr lvl="1">
              <a:lnSpc>
                <a:spcPct val="100000"/>
              </a:lnSpc>
              <a:spcAft>
                <a:spcPts val="1200"/>
              </a:spcAft>
            </a:pPr>
            <a:r>
              <a:rPr lang="en-US" altLang="en-US" sz="2000" dirty="0"/>
              <a:t>Limited IRB review</a:t>
            </a:r>
          </a:p>
          <a:p>
            <a:pPr lvl="1">
              <a:lnSpc>
                <a:spcPct val="100000"/>
              </a:lnSpc>
              <a:spcAft>
                <a:spcPts val="1200"/>
              </a:spcAft>
            </a:pPr>
            <a:r>
              <a:rPr lang="en-US" altLang="en-US" sz="2000" dirty="0"/>
              <a:t>Option for broad consent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73250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032164"/>
            <a:ext cx="7189728" cy="809542"/>
          </a:xfrm>
        </p:spPr>
        <p:txBody>
          <a:bodyPr vert="horz" lIns="91440" tIns="45720" rIns="91440" bIns="45720" rtlCol="0" anchor="b">
            <a:normAutofit/>
          </a:bodyPr>
          <a:lstStyle/>
          <a:p>
            <a:pPr algn="ctr"/>
            <a:r>
              <a:rPr lang="en-US" sz="4800" b="1" dirty="0">
                <a:solidFill>
                  <a:srgbClr val="00718F"/>
                </a:solidFill>
              </a:rPr>
              <a:t>HRPP/IRB Leadership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38309" y="1913761"/>
            <a:ext cx="7267382" cy="3912075"/>
          </a:xfrm>
        </p:spPr>
        <p:txBody>
          <a:bodyPr vert="horz" lIns="91440" tIns="45720" rIns="91440" bIns="45720" rtlCol="0">
            <a:normAutofit lnSpcReduction="10000"/>
          </a:bodyPr>
          <a:lstStyle/>
          <a:p>
            <a:pPr>
              <a:lnSpc>
                <a:spcPct val="100000"/>
              </a:lnSpc>
              <a:spcAft>
                <a:spcPts val="1200"/>
              </a:spcAft>
            </a:pPr>
            <a:r>
              <a:rPr lang="en-US" altLang="en-US" sz="2400" dirty="0"/>
              <a:t>Tell us about how IRB reliance is managed here:</a:t>
            </a:r>
          </a:p>
          <a:p>
            <a:pPr lvl="1">
              <a:lnSpc>
                <a:spcPct val="100000"/>
              </a:lnSpc>
              <a:spcAft>
                <a:spcPts val="1200"/>
              </a:spcAft>
            </a:pPr>
            <a:r>
              <a:rPr lang="en-US" altLang="en-US" sz="2000" dirty="0"/>
              <a:t>Does the McLaren IRB ever serve as the single IRB for multicenter studies?  What does this process look like?  How is information about local context obtained?  How are relying sites kept informed regarding relevant policies and procedures?</a:t>
            </a:r>
          </a:p>
          <a:p>
            <a:pPr lvl="1">
              <a:lnSpc>
                <a:spcPct val="100000"/>
              </a:lnSpc>
              <a:spcAft>
                <a:spcPts val="1200"/>
              </a:spcAft>
            </a:pPr>
            <a:r>
              <a:rPr lang="en-US" altLang="en-US" sz="2000" dirty="0"/>
              <a:t>Does McLaren rely upon other IRBs?  What does this process look like?  How is it determined whether reliance is acceptable?  What responsibilities does McLaren retain? How do you manage local context?  How is McLaren kept informed about research under the oversight of an external IRB?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690975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305666"/>
            <a:ext cx="7189728" cy="809542"/>
          </a:xfrm>
        </p:spPr>
        <p:txBody>
          <a:bodyPr vert="horz" lIns="91440" tIns="45720" rIns="91440" bIns="45720" rtlCol="0" anchor="b">
            <a:normAutofit fontScale="90000"/>
          </a:bodyPr>
          <a:lstStyle/>
          <a:p>
            <a:pPr algn="ctr"/>
            <a:r>
              <a:rPr lang="en-US" sz="4800" b="1" dirty="0">
                <a:solidFill>
                  <a:srgbClr val="00718F"/>
                </a:solidFill>
              </a:rPr>
              <a:t>Quality Assurance/Improvement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256312"/>
            <a:ext cx="7382064" cy="3367247"/>
          </a:xfrm>
        </p:spPr>
        <p:txBody>
          <a:bodyPr vert="horz" lIns="91440" tIns="45720" rIns="91440" bIns="45720" rtlCol="0">
            <a:normAutofit/>
          </a:bodyPr>
          <a:lstStyle/>
          <a:p>
            <a:r>
              <a:rPr lang="en-US" altLang="en-US" dirty="0"/>
              <a:t>Who is responsible for the QA/QI program for</a:t>
            </a:r>
          </a:p>
          <a:p>
            <a:pPr lvl="1"/>
            <a:r>
              <a:rPr lang="en-US" altLang="en-US" dirty="0"/>
              <a:t>Human research activities?</a:t>
            </a:r>
          </a:p>
          <a:p>
            <a:pPr lvl="1"/>
            <a:r>
              <a:rPr lang="en-US" altLang="en-US" dirty="0"/>
              <a:t>IRB activities?</a:t>
            </a:r>
          </a:p>
          <a:p>
            <a:r>
              <a:rPr lang="en-US" altLang="en-US" dirty="0"/>
              <a:t>Is there a QA/QI plan? </a:t>
            </a:r>
          </a:p>
          <a:p>
            <a:pPr lvl="1"/>
            <a:r>
              <a:rPr lang="en-US" altLang="en-US" dirty="0"/>
              <a:t>How is the plan established?  Who is involved?</a:t>
            </a:r>
          </a:p>
          <a:p>
            <a:pPr lvl="1"/>
            <a:r>
              <a:rPr lang="en-US" altLang="en-US" dirty="0"/>
              <a:t>How are priorities/goals identified?</a:t>
            </a:r>
          </a:p>
          <a:p>
            <a:pPr lvl="1"/>
            <a:r>
              <a:rPr lang="en-US" altLang="en-US" dirty="0"/>
              <a:t>How often are they revisited?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1343796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305666"/>
            <a:ext cx="7189728" cy="809542"/>
          </a:xfrm>
        </p:spPr>
        <p:txBody>
          <a:bodyPr vert="horz" lIns="91440" tIns="45720" rIns="91440" bIns="45720" rtlCol="0" anchor="b">
            <a:normAutofit fontScale="90000"/>
          </a:bodyPr>
          <a:lstStyle/>
          <a:p>
            <a:pPr algn="ctr"/>
            <a:r>
              <a:rPr lang="en-US" sz="4800" b="1" dirty="0">
                <a:solidFill>
                  <a:srgbClr val="00718F"/>
                </a:solidFill>
              </a:rPr>
              <a:t>Quality Assurance/Improvement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256312"/>
            <a:ext cx="7382064" cy="3367247"/>
          </a:xfrm>
        </p:spPr>
        <p:txBody>
          <a:bodyPr vert="horz" lIns="91440" tIns="45720" rIns="91440" bIns="45720" rtlCol="0">
            <a:normAutofit/>
          </a:bodyPr>
          <a:lstStyle/>
          <a:p>
            <a:r>
              <a:rPr lang="en-US" altLang="en-US" dirty="0"/>
              <a:t>Tell us about QA/QI of IRB activities. </a:t>
            </a:r>
          </a:p>
          <a:p>
            <a:pPr lvl="1"/>
            <a:r>
              <a:rPr lang="en-US" altLang="en-US" dirty="0"/>
              <a:t>What is evaluated? </a:t>
            </a:r>
          </a:p>
          <a:p>
            <a:pPr lvl="1"/>
            <a:r>
              <a:rPr lang="en-US" altLang="en-US" dirty="0"/>
              <a:t>By whom?  </a:t>
            </a:r>
          </a:p>
          <a:p>
            <a:pPr lvl="1"/>
            <a:r>
              <a:rPr lang="en-US" altLang="en-US" dirty="0"/>
              <a:t>What happens with the results?  </a:t>
            </a:r>
          </a:p>
          <a:p>
            <a:pPr lvl="1"/>
            <a:r>
              <a:rPr lang="en-US" altLang="en-US" dirty="0"/>
              <a:t>Is there QA/QI for studies reviewed by external IRBs?  What does it involve?  What happens with the results?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79553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305666"/>
            <a:ext cx="7189728" cy="809542"/>
          </a:xfrm>
        </p:spPr>
        <p:txBody>
          <a:bodyPr vert="horz" lIns="91440" tIns="45720" rIns="91440" bIns="45720" rtlCol="0" anchor="b">
            <a:normAutofit fontScale="90000"/>
          </a:bodyPr>
          <a:lstStyle/>
          <a:p>
            <a:pPr algn="ctr"/>
            <a:r>
              <a:rPr lang="en-US" sz="4800" b="1" dirty="0">
                <a:solidFill>
                  <a:srgbClr val="00718F"/>
                </a:solidFill>
              </a:rPr>
              <a:t>Quality Assurance/Improvement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256312"/>
            <a:ext cx="7382064" cy="3367247"/>
          </a:xfrm>
        </p:spPr>
        <p:txBody>
          <a:bodyPr vert="horz" lIns="91440" tIns="45720" rIns="91440" bIns="45720" rtlCol="0">
            <a:normAutofit fontScale="85000" lnSpcReduction="20000"/>
          </a:bodyPr>
          <a:lstStyle/>
          <a:p>
            <a:r>
              <a:rPr lang="en-US" altLang="en-US" dirty="0"/>
              <a:t>Tell us about QA/QI of research activities.</a:t>
            </a:r>
          </a:p>
          <a:p>
            <a:pPr lvl="1"/>
            <a:r>
              <a:rPr lang="en-US" altLang="en-US" dirty="0"/>
              <a:t>How are protocols identified for evaluation?</a:t>
            </a:r>
          </a:p>
          <a:p>
            <a:pPr lvl="1"/>
            <a:r>
              <a:rPr lang="en-US" altLang="en-US" dirty="0"/>
              <a:t>What is evaluated?</a:t>
            </a:r>
          </a:p>
          <a:p>
            <a:pPr lvl="1"/>
            <a:r>
              <a:rPr lang="en-US" altLang="en-US" dirty="0"/>
              <a:t>What happens with the results?</a:t>
            </a:r>
          </a:p>
          <a:p>
            <a:pPr lvl="1"/>
            <a:r>
              <a:rPr lang="en-US" altLang="en-US" dirty="0"/>
              <a:t>If noncompliance is identified when/how/by whom is it reported to the IRB?  What if it is an external IRB?</a:t>
            </a:r>
          </a:p>
          <a:p>
            <a:pPr lvl="1"/>
            <a:r>
              <a:rPr lang="en-US" altLang="en-US" dirty="0"/>
              <a:t>Are the processes any different for directed audits or investigations? </a:t>
            </a:r>
          </a:p>
          <a:p>
            <a:pPr lvl="1"/>
            <a:r>
              <a:rPr lang="en-US" altLang="en-US" dirty="0"/>
              <a:t>Does the IRB request audits or investigations? When might they do so?  </a:t>
            </a:r>
          </a:p>
          <a:p>
            <a:pPr lvl="1"/>
            <a:r>
              <a:rPr lang="en-US" altLang="en-US" dirty="0"/>
              <a:t>Have you had any requests from external IRBs for audits or investigations?  How are these managed? Who receives the results?</a:t>
            </a:r>
          </a:p>
          <a:p>
            <a:endParaRPr lang="en-US" alt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570049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305666"/>
            <a:ext cx="7189728" cy="809542"/>
          </a:xfrm>
        </p:spPr>
        <p:txBody>
          <a:bodyPr vert="horz" lIns="91440" tIns="45720" rIns="91440" bIns="45720" rtlCol="0" anchor="b">
            <a:normAutofit/>
          </a:bodyPr>
          <a:lstStyle/>
          <a:p>
            <a:pPr algn="ctr"/>
            <a:r>
              <a:rPr lang="en-US" sz="4800" b="1" dirty="0">
                <a:solidFill>
                  <a:srgbClr val="00718F"/>
                </a:solidFill>
              </a:rPr>
              <a:t>Education</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256312"/>
            <a:ext cx="7382064" cy="3367247"/>
          </a:xfrm>
        </p:spPr>
        <p:txBody>
          <a:bodyPr vert="horz" lIns="91440" tIns="45720" rIns="91440" bIns="45720" rtlCol="0">
            <a:normAutofit fontScale="92500" lnSpcReduction="10000"/>
          </a:bodyPr>
          <a:lstStyle/>
          <a:p>
            <a:pPr>
              <a:lnSpc>
                <a:spcPct val="120000"/>
              </a:lnSpc>
              <a:spcBef>
                <a:spcPts val="0"/>
              </a:spcBef>
              <a:spcAft>
                <a:spcPts val="600"/>
              </a:spcAft>
            </a:pPr>
            <a:r>
              <a:rPr lang="en-US" altLang="en-US" dirty="0"/>
              <a:t>Tell us about your role and responsibilities</a:t>
            </a:r>
          </a:p>
          <a:p>
            <a:pPr>
              <a:lnSpc>
                <a:spcPct val="120000"/>
              </a:lnSpc>
              <a:spcBef>
                <a:spcPts val="0"/>
              </a:spcBef>
              <a:spcAft>
                <a:spcPts val="600"/>
              </a:spcAft>
            </a:pPr>
            <a:r>
              <a:rPr lang="en-US" altLang="en-US" dirty="0"/>
              <a:t>What are the basic training requirements (initial and continuing) for</a:t>
            </a:r>
          </a:p>
          <a:p>
            <a:pPr lvl="1">
              <a:lnSpc>
                <a:spcPct val="120000"/>
              </a:lnSpc>
              <a:spcBef>
                <a:spcPts val="0"/>
              </a:spcBef>
              <a:spcAft>
                <a:spcPts val="600"/>
              </a:spcAft>
            </a:pPr>
            <a:r>
              <a:rPr lang="en-US" altLang="en-US" dirty="0"/>
              <a:t>Researchers (and research staff)?</a:t>
            </a:r>
          </a:p>
          <a:p>
            <a:pPr lvl="1">
              <a:lnSpc>
                <a:spcPct val="120000"/>
              </a:lnSpc>
              <a:spcBef>
                <a:spcPts val="0"/>
              </a:spcBef>
              <a:spcAft>
                <a:spcPts val="600"/>
              </a:spcAft>
            </a:pPr>
            <a:r>
              <a:rPr lang="en-US" altLang="en-US" dirty="0"/>
              <a:t>IRB Members?</a:t>
            </a:r>
          </a:p>
          <a:p>
            <a:pPr lvl="1">
              <a:lnSpc>
                <a:spcPct val="120000"/>
              </a:lnSpc>
              <a:spcBef>
                <a:spcPts val="0"/>
              </a:spcBef>
              <a:spcAft>
                <a:spcPts val="600"/>
              </a:spcAft>
            </a:pPr>
            <a:r>
              <a:rPr lang="en-US" altLang="en-US" dirty="0"/>
              <a:t>HRPP/IRB Staff?</a:t>
            </a:r>
          </a:p>
          <a:p>
            <a:pPr>
              <a:lnSpc>
                <a:spcPct val="120000"/>
              </a:lnSpc>
              <a:spcBef>
                <a:spcPts val="0"/>
              </a:spcBef>
              <a:spcAft>
                <a:spcPts val="600"/>
              </a:spcAft>
            </a:pPr>
            <a:r>
              <a:rPr lang="en-US" altLang="en-US" dirty="0"/>
              <a:t>How are these trainings tracked?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422779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3" y="689648"/>
            <a:ext cx="7857070" cy="1325563"/>
          </a:xfrm>
        </p:spPr>
        <p:txBody>
          <a:bodyPr>
            <a:normAutofit/>
          </a:bodyPr>
          <a:lstStyle/>
          <a:p>
            <a:pPr algn="ctr"/>
            <a:r>
              <a:rPr lang="en-US" b="1" dirty="0">
                <a:solidFill>
                  <a:srgbClr val="00718F"/>
                </a:solidFill>
              </a:rPr>
              <a:t>What is an HRPP?</a:t>
            </a:r>
          </a:p>
        </p:txBody>
      </p:sp>
      <p:sp>
        <p:nvSpPr>
          <p:cNvPr id="3" name="Content Placeholder 2"/>
          <p:cNvSpPr>
            <a:spLocks noGrp="1"/>
          </p:cNvSpPr>
          <p:nvPr>
            <p:ph idx="1"/>
          </p:nvPr>
        </p:nvSpPr>
        <p:spPr>
          <a:xfrm>
            <a:off x="508639" y="2190230"/>
            <a:ext cx="8126719" cy="3408843"/>
          </a:xfrm>
        </p:spPr>
        <p:txBody>
          <a:bodyPr>
            <a:normAutofit/>
          </a:bodyPr>
          <a:lstStyle/>
          <a:p>
            <a:pPr marL="0" indent="0">
              <a:lnSpc>
                <a:spcPct val="120000"/>
              </a:lnSpc>
              <a:spcAft>
                <a:spcPts val="1200"/>
              </a:spcAft>
              <a:buNone/>
            </a:pPr>
            <a:r>
              <a:rPr lang="en-US" altLang="en-US" dirty="0"/>
              <a:t>A Human Research Protection Program (HRPP) is a </a:t>
            </a:r>
            <a:r>
              <a:rPr lang="en-US" altLang="en-US" u="sng" dirty="0"/>
              <a:t>comprehensive and organized system</a:t>
            </a:r>
            <a:r>
              <a:rPr lang="en-US" altLang="en-US" dirty="0"/>
              <a:t> to ensure the protection of human volunteers participating in research. </a:t>
            </a:r>
            <a:endParaRPr lang="en-US" dirty="0"/>
          </a:p>
          <a:p>
            <a:pPr marL="0" indent="0">
              <a:lnSpc>
                <a:spcPct val="120000"/>
              </a:lnSpc>
              <a:spcAft>
                <a:spcPts val="1200"/>
              </a:spcAft>
              <a:buNone/>
            </a:pPr>
            <a:endParaRPr lang="en-US" altLang="en-US" dirty="0"/>
          </a:p>
        </p:txBody>
      </p:sp>
    </p:spTree>
    <p:extLst>
      <p:ext uri="{BB962C8B-B14F-4D97-AF65-F5344CB8AC3E}">
        <p14:creationId xmlns:p14="http://schemas.microsoft.com/office/powerpoint/2010/main" val="1389404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305666"/>
            <a:ext cx="7189728" cy="809542"/>
          </a:xfrm>
        </p:spPr>
        <p:txBody>
          <a:bodyPr vert="horz" lIns="91440" tIns="45720" rIns="91440" bIns="45720" rtlCol="0" anchor="b">
            <a:normAutofit/>
          </a:bodyPr>
          <a:lstStyle/>
          <a:p>
            <a:pPr algn="ctr"/>
            <a:r>
              <a:rPr lang="en-US" sz="4800" b="1" dirty="0">
                <a:solidFill>
                  <a:srgbClr val="00718F"/>
                </a:solidFill>
              </a:rPr>
              <a:t>Education</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256312"/>
            <a:ext cx="7382064" cy="3367247"/>
          </a:xfrm>
        </p:spPr>
        <p:txBody>
          <a:bodyPr vert="horz" lIns="91440" tIns="45720" rIns="91440" bIns="45720" rtlCol="0">
            <a:normAutofit fontScale="92500" lnSpcReduction="10000"/>
          </a:bodyPr>
          <a:lstStyle/>
          <a:p>
            <a:pPr>
              <a:lnSpc>
                <a:spcPct val="120000"/>
              </a:lnSpc>
              <a:spcBef>
                <a:spcPts val="0"/>
              </a:spcBef>
              <a:spcAft>
                <a:spcPts val="600"/>
              </a:spcAft>
            </a:pPr>
            <a:r>
              <a:rPr lang="en-US" altLang="en-US" dirty="0"/>
              <a:t>What types of educational offerings are provided? To whom?  How is it delivered (e.g., in-person, on-line, etc.)?</a:t>
            </a:r>
          </a:p>
          <a:p>
            <a:pPr>
              <a:lnSpc>
                <a:spcPct val="120000"/>
              </a:lnSpc>
              <a:spcBef>
                <a:spcPts val="0"/>
              </a:spcBef>
              <a:spcAft>
                <a:spcPts val="600"/>
              </a:spcAft>
            </a:pPr>
            <a:r>
              <a:rPr lang="en-US" altLang="en-US" dirty="0"/>
              <a:t>Tell us about how people were informed and educated about the revised Common Rule</a:t>
            </a:r>
          </a:p>
          <a:p>
            <a:pPr>
              <a:lnSpc>
                <a:spcPct val="120000"/>
              </a:lnSpc>
              <a:spcBef>
                <a:spcPts val="0"/>
              </a:spcBef>
              <a:spcAft>
                <a:spcPts val="600"/>
              </a:spcAft>
            </a:pPr>
            <a:r>
              <a:rPr lang="en-US" altLang="en-US" dirty="0"/>
              <a:t>How have you managed educational offerings during the pandemic? What has changed?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8860717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305666"/>
            <a:ext cx="7189728" cy="809542"/>
          </a:xfrm>
        </p:spPr>
        <p:txBody>
          <a:bodyPr vert="horz" lIns="91440" tIns="45720" rIns="91440" bIns="45720" rtlCol="0" anchor="b">
            <a:normAutofit/>
          </a:bodyPr>
          <a:lstStyle/>
          <a:p>
            <a:pPr algn="ctr"/>
            <a:r>
              <a:rPr lang="en-US" sz="4800" b="1" dirty="0">
                <a:solidFill>
                  <a:srgbClr val="00718F"/>
                </a:solidFill>
              </a:rPr>
              <a:t>Education</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256312"/>
            <a:ext cx="7382064" cy="3367247"/>
          </a:xfrm>
        </p:spPr>
        <p:txBody>
          <a:bodyPr vert="horz" lIns="91440" tIns="45720" rIns="91440" bIns="45720" rtlCol="0">
            <a:normAutofit lnSpcReduction="10000"/>
          </a:bodyPr>
          <a:lstStyle/>
          <a:p>
            <a:pPr>
              <a:lnSpc>
                <a:spcPct val="110000"/>
              </a:lnSpc>
              <a:spcBef>
                <a:spcPts val="0"/>
              </a:spcBef>
              <a:spcAft>
                <a:spcPts val="600"/>
              </a:spcAft>
            </a:pPr>
            <a:r>
              <a:rPr lang="en-US" altLang="en-US" sz="2100" dirty="0"/>
              <a:t>How do you determine what educational offerings to provide?</a:t>
            </a:r>
          </a:p>
          <a:p>
            <a:pPr>
              <a:lnSpc>
                <a:spcPct val="110000"/>
              </a:lnSpc>
              <a:spcBef>
                <a:spcPts val="0"/>
              </a:spcBef>
              <a:spcAft>
                <a:spcPts val="600"/>
              </a:spcAft>
            </a:pPr>
            <a:r>
              <a:rPr lang="en-US" altLang="en-US" sz="2100" dirty="0"/>
              <a:t>What resources are available to you when selecting or developing educational offerings? How do you resolve your questions if you are uncertain of something?</a:t>
            </a:r>
          </a:p>
          <a:p>
            <a:pPr>
              <a:lnSpc>
                <a:spcPct val="110000"/>
              </a:lnSpc>
              <a:spcBef>
                <a:spcPts val="0"/>
              </a:spcBef>
              <a:spcAft>
                <a:spcPts val="600"/>
              </a:spcAft>
            </a:pPr>
            <a:r>
              <a:rPr lang="en-US" altLang="en-US" sz="2100" dirty="0"/>
              <a:t>How do you collaborate with other staff and other components of the HRPP in your role?</a:t>
            </a:r>
          </a:p>
          <a:p>
            <a:pPr>
              <a:lnSpc>
                <a:spcPct val="110000"/>
              </a:lnSpc>
              <a:spcBef>
                <a:spcPts val="0"/>
              </a:spcBef>
              <a:spcAft>
                <a:spcPts val="600"/>
              </a:spcAft>
            </a:pPr>
            <a:r>
              <a:rPr lang="en-US" altLang="en-US" sz="2100" dirty="0"/>
              <a:t>Are you involved in public outreach activities?  Tell us about it.</a:t>
            </a:r>
          </a:p>
          <a:p>
            <a:pPr>
              <a:lnSpc>
                <a:spcPct val="110000"/>
              </a:lnSpc>
              <a:spcBef>
                <a:spcPts val="0"/>
              </a:spcBef>
              <a:spcAft>
                <a:spcPts val="600"/>
              </a:spcAft>
            </a:pPr>
            <a:r>
              <a:rPr lang="en-US" altLang="en-US" sz="2100" dirty="0"/>
              <a:t>How do you evaluate the effectiveness of educational offerings?  Outreach activities?  How is this information used?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270900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106875"/>
            <a:ext cx="7189728" cy="809542"/>
          </a:xfrm>
        </p:spPr>
        <p:txBody>
          <a:bodyPr vert="horz" lIns="91440" tIns="45720" rIns="91440" bIns="45720" rtlCol="0" anchor="b">
            <a:normAutofit/>
          </a:bodyPr>
          <a:lstStyle/>
          <a:p>
            <a:pPr algn="ctr"/>
            <a:r>
              <a:rPr lang="en-US" sz="4800" b="1" dirty="0">
                <a:solidFill>
                  <a:srgbClr val="00718F"/>
                </a:solidFill>
              </a:rPr>
              <a:t>Pharmacist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063182"/>
            <a:ext cx="7440846" cy="3834687"/>
          </a:xfrm>
        </p:spPr>
        <p:txBody>
          <a:bodyPr vert="horz" lIns="91440" tIns="45720" rIns="91440" bIns="45720" rtlCol="0">
            <a:normAutofit/>
          </a:bodyPr>
          <a:lstStyle/>
          <a:p>
            <a:pPr>
              <a:lnSpc>
                <a:spcPct val="110000"/>
              </a:lnSpc>
              <a:spcBef>
                <a:spcPts val="0"/>
              </a:spcBef>
              <a:spcAft>
                <a:spcPts val="600"/>
              </a:spcAft>
            </a:pPr>
            <a:r>
              <a:rPr lang="en-US" altLang="en-US" sz="2500" dirty="0"/>
              <a:t>Describe the relationship of pharmacy with the IRB.</a:t>
            </a:r>
          </a:p>
          <a:p>
            <a:pPr>
              <a:lnSpc>
                <a:spcPct val="110000"/>
              </a:lnSpc>
              <a:spcBef>
                <a:spcPts val="0"/>
              </a:spcBef>
              <a:spcAft>
                <a:spcPts val="600"/>
              </a:spcAft>
            </a:pPr>
            <a:r>
              <a:rPr lang="en-US" altLang="en-US" sz="2500" dirty="0"/>
              <a:t>Is there a dedicated research pharmacy or pharmacists?</a:t>
            </a:r>
          </a:p>
          <a:p>
            <a:pPr>
              <a:lnSpc>
                <a:spcPct val="110000"/>
              </a:lnSpc>
              <a:spcBef>
                <a:spcPts val="0"/>
              </a:spcBef>
              <a:spcAft>
                <a:spcPts val="600"/>
              </a:spcAft>
            </a:pPr>
            <a:r>
              <a:rPr lang="en-US" altLang="en-US" sz="2500" dirty="0"/>
              <a:t>How is the pharmacy made aware of research studies?</a:t>
            </a:r>
          </a:p>
          <a:p>
            <a:pPr>
              <a:lnSpc>
                <a:spcPct val="110000"/>
              </a:lnSpc>
              <a:spcBef>
                <a:spcPts val="0"/>
              </a:spcBef>
              <a:spcAft>
                <a:spcPts val="600"/>
              </a:spcAft>
            </a:pPr>
            <a:r>
              <a:rPr lang="en-US" altLang="en-US" sz="2500" dirty="0"/>
              <a:t>How is the pharmacy kept informed about the status of a study (e.g., of IRB approval, suspensions or terminations)?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1028399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106875"/>
            <a:ext cx="7189728" cy="809542"/>
          </a:xfrm>
        </p:spPr>
        <p:txBody>
          <a:bodyPr vert="horz" lIns="91440" tIns="45720" rIns="91440" bIns="45720" rtlCol="0" anchor="b">
            <a:normAutofit/>
          </a:bodyPr>
          <a:lstStyle/>
          <a:p>
            <a:pPr algn="ctr"/>
            <a:r>
              <a:rPr lang="en-US" sz="4800" b="1" dirty="0">
                <a:solidFill>
                  <a:srgbClr val="00718F"/>
                </a:solidFill>
              </a:rPr>
              <a:t>Pharmacist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063182"/>
            <a:ext cx="7440846" cy="3834687"/>
          </a:xfrm>
        </p:spPr>
        <p:txBody>
          <a:bodyPr vert="horz" lIns="91440" tIns="45720" rIns="91440" bIns="45720" rtlCol="0">
            <a:normAutofit/>
          </a:bodyPr>
          <a:lstStyle/>
          <a:p>
            <a:pPr>
              <a:lnSpc>
                <a:spcPct val="100000"/>
              </a:lnSpc>
              <a:spcBef>
                <a:spcPts val="0"/>
              </a:spcBef>
            </a:pPr>
            <a:r>
              <a:rPr lang="en-US" altLang="en-US" sz="2600" dirty="0"/>
              <a:t>Tell us about emergency uses and expanded access uses of investigational products.  How does that work here?  How is pharmacy involved?</a:t>
            </a:r>
          </a:p>
          <a:p>
            <a:pPr>
              <a:lnSpc>
                <a:spcPct val="100000"/>
              </a:lnSpc>
              <a:spcBef>
                <a:spcPts val="0"/>
              </a:spcBef>
            </a:pPr>
            <a:endParaRPr lang="en-US" altLang="en-US" sz="2600" dirty="0"/>
          </a:p>
          <a:p>
            <a:pPr>
              <a:lnSpc>
                <a:spcPct val="100000"/>
              </a:lnSpc>
              <a:spcBef>
                <a:spcPts val="0"/>
              </a:spcBef>
            </a:pPr>
            <a:r>
              <a:rPr lang="en-US" altLang="en-US" sz="2600" dirty="0"/>
              <a:t>When a study involves an investigational drug or off-label use, does pharmacy confirm whether an IND is in place or if an IND is not required?  How?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7866598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106875"/>
            <a:ext cx="7189728" cy="809542"/>
          </a:xfrm>
        </p:spPr>
        <p:txBody>
          <a:bodyPr vert="horz" lIns="91440" tIns="45720" rIns="91440" bIns="45720" rtlCol="0" anchor="b">
            <a:normAutofit/>
          </a:bodyPr>
          <a:lstStyle/>
          <a:p>
            <a:pPr algn="ctr"/>
            <a:r>
              <a:rPr lang="en-US" sz="4800" b="1" dirty="0">
                <a:solidFill>
                  <a:srgbClr val="00718F"/>
                </a:solidFill>
              </a:rPr>
              <a:t>Pharmacist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063182"/>
            <a:ext cx="7440846" cy="3834687"/>
          </a:xfrm>
        </p:spPr>
        <p:txBody>
          <a:bodyPr vert="horz" lIns="91440" tIns="45720" rIns="91440" bIns="45720" rtlCol="0">
            <a:normAutofit/>
          </a:bodyPr>
          <a:lstStyle/>
          <a:p>
            <a:pPr>
              <a:lnSpc>
                <a:spcPct val="100000"/>
              </a:lnSpc>
              <a:spcBef>
                <a:spcPts val="0"/>
              </a:spcBef>
            </a:pPr>
            <a:r>
              <a:rPr lang="en-US" altLang="en-US" sz="2600" dirty="0"/>
              <a:t>How is pharmacy involved in the management of</a:t>
            </a:r>
          </a:p>
          <a:p>
            <a:pPr lvl="1">
              <a:lnSpc>
                <a:spcPct val="100000"/>
              </a:lnSpc>
              <a:spcBef>
                <a:spcPts val="0"/>
              </a:spcBef>
            </a:pPr>
            <a:r>
              <a:rPr lang="en-US" altLang="en-US" dirty="0"/>
              <a:t>Inpatient studies?</a:t>
            </a:r>
          </a:p>
          <a:p>
            <a:pPr lvl="1">
              <a:lnSpc>
                <a:spcPct val="100000"/>
              </a:lnSpc>
              <a:spcBef>
                <a:spcPts val="0"/>
              </a:spcBef>
            </a:pPr>
            <a:r>
              <a:rPr lang="en-US" altLang="en-US" dirty="0"/>
              <a:t>Outpatient studies?</a:t>
            </a:r>
          </a:p>
          <a:p>
            <a:pPr lvl="1">
              <a:lnSpc>
                <a:spcPct val="100000"/>
              </a:lnSpc>
              <a:spcBef>
                <a:spcPts val="0"/>
              </a:spcBef>
              <a:spcAft>
                <a:spcPts val="600"/>
              </a:spcAft>
            </a:pPr>
            <a:r>
              <a:rPr lang="en-US" altLang="en-US" dirty="0"/>
              <a:t>Investigator-initiated studies?</a:t>
            </a:r>
          </a:p>
          <a:p>
            <a:pPr>
              <a:lnSpc>
                <a:spcPct val="100000"/>
              </a:lnSpc>
              <a:spcBef>
                <a:spcPts val="0"/>
              </a:spcBef>
              <a:spcAft>
                <a:spcPts val="600"/>
              </a:spcAft>
            </a:pPr>
            <a:r>
              <a:rPr lang="en-US" altLang="en-US" sz="2600" dirty="0"/>
              <a:t>How does pharmacy ensure the control of investigational product (e.g., so that IP is only used for approved protocols and enrolled subjects)?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425885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557" y="1253640"/>
            <a:ext cx="7189728" cy="809542"/>
          </a:xfrm>
        </p:spPr>
        <p:txBody>
          <a:bodyPr vert="horz" lIns="91440" tIns="45720" rIns="91440" bIns="45720" rtlCol="0" anchor="b">
            <a:normAutofit/>
          </a:bodyPr>
          <a:lstStyle/>
          <a:p>
            <a:pPr algn="ctr"/>
            <a:r>
              <a:rPr lang="en-US" sz="4800" b="1" dirty="0">
                <a:solidFill>
                  <a:srgbClr val="00718F"/>
                </a:solidFill>
              </a:rPr>
              <a:t>Legal Counsel</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220686"/>
            <a:ext cx="7382064" cy="3677183"/>
          </a:xfrm>
        </p:spPr>
        <p:txBody>
          <a:bodyPr vert="horz" lIns="91440" tIns="45720" rIns="91440" bIns="45720" rtlCol="0">
            <a:normAutofit fontScale="92500" lnSpcReduction="20000"/>
          </a:bodyPr>
          <a:lstStyle/>
          <a:p>
            <a:r>
              <a:rPr lang="en-US" altLang="en-US" dirty="0"/>
              <a:t>Describe relationship with the HRPP</a:t>
            </a:r>
          </a:p>
          <a:p>
            <a:r>
              <a:rPr lang="en-US" altLang="en-US" dirty="0"/>
              <a:t>Does legal counsel advise the HRPP and IRB on matters of state law?</a:t>
            </a:r>
          </a:p>
          <a:p>
            <a:pPr lvl="1"/>
            <a:r>
              <a:rPr lang="en-US" altLang="en-US" dirty="0"/>
              <a:t>What is the age of majority in your jurisdiction?  Are individuals under the age of majority ever allowed to provide informed consent themselves? When?</a:t>
            </a:r>
          </a:p>
          <a:p>
            <a:pPr lvl="1"/>
            <a:r>
              <a:rPr lang="en-US" altLang="en-US" dirty="0"/>
              <a:t>Who may serve as a legally authorized representative? When is this permissible? </a:t>
            </a:r>
          </a:p>
          <a:p>
            <a:pPr lvl="1"/>
            <a:r>
              <a:rPr lang="en-US" altLang="en-US" dirty="0"/>
              <a:t>Are there other state laws that impact human subjects research? (e.g., privacy rules, mandated reports, etc.)</a:t>
            </a:r>
          </a:p>
          <a:p>
            <a:r>
              <a:rPr lang="en-US" altLang="en-US" dirty="0"/>
              <a:t>What if research occurs in other jurisdictions?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804751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305666"/>
            <a:ext cx="7189728" cy="809542"/>
          </a:xfrm>
        </p:spPr>
        <p:txBody>
          <a:bodyPr vert="horz" lIns="91440" tIns="45720" rIns="91440" bIns="45720" rtlCol="0" anchor="b">
            <a:normAutofit/>
          </a:bodyPr>
          <a:lstStyle/>
          <a:p>
            <a:pPr algn="ctr"/>
            <a:r>
              <a:rPr lang="en-US" sz="4800" b="1" dirty="0">
                <a:solidFill>
                  <a:srgbClr val="00718F"/>
                </a:solidFill>
              </a:rPr>
              <a:t>Compliance</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303813"/>
            <a:ext cx="7382064" cy="3248521"/>
          </a:xfrm>
        </p:spPr>
        <p:txBody>
          <a:bodyPr vert="horz" lIns="91440" tIns="45720" rIns="91440" bIns="45720" rtlCol="0">
            <a:normAutofit/>
          </a:bodyPr>
          <a:lstStyle/>
          <a:p>
            <a:r>
              <a:rPr lang="en-US" altLang="en-US" dirty="0"/>
              <a:t>Tell us about Compliance’s role and responsibilities related to human subjects research.</a:t>
            </a:r>
          </a:p>
          <a:p>
            <a:r>
              <a:rPr lang="en-US" altLang="en-US" dirty="0"/>
              <a:t>On what matters and how do Compliance and the HRPP interact and communicate?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795923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305666"/>
            <a:ext cx="7189728" cy="809542"/>
          </a:xfrm>
        </p:spPr>
        <p:txBody>
          <a:bodyPr vert="horz" lIns="91440" tIns="45720" rIns="91440" bIns="45720" rtlCol="0" anchor="b">
            <a:normAutofit/>
          </a:bodyPr>
          <a:lstStyle/>
          <a:p>
            <a:pPr algn="ctr"/>
            <a:r>
              <a:rPr lang="en-US" sz="4800" b="1" dirty="0">
                <a:solidFill>
                  <a:srgbClr val="00718F"/>
                </a:solidFill>
              </a:rPr>
              <a:t>Compliance</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303813"/>
            <a:ext cx="7382064" cy="3248521"/>
          </a:xfrm>
        </p:spPr>
        <p:txBody>
          <a:bodyPr vert="horz" lIns="91440" tIns="45720" rIns="91440" bIns="45720" rtlCol="0">
            <a:normAutofit fontScale="92500" lnSpcReduction="10000"/>
          </a:bodyPr>
          <a:lstStyle/>
          <a:p>
            <a:r>
              <a:rPr lang="en-US" dirty="0"/>
              <a:t>Do you have any involvement in QA/QI of research? Of the IRB(s)? How are you involved?</a:t>
            </a:r>
          </a:p>
          <a:p>
            <a:pPr marR="0">
              <a:spcAft>
                <a:spcPts val="0"/>
              </a:spcAft>
            </a:pPr>
            <a:r>
              <a:rPr lang="en-US" dirty="0"/>
              <a:t>Are you involved when the IRB requests a for-cause (or directed) audit or investigation?  How?</a:t>
            </a:r>
          </a:p>
          <a:p>
            <a:pPr marR="0">
              <a:spcAft>
                <a:spcPts val="0"/>
              </a:spcAft>
            </a:pPr>
            <a:r>
              <a:rPr lang="en-US" dirty="0"/>
              <a:t>What kinds of problems or incidents are reported to you?  What do you do with these reports?</a:t>
            </a:r>
          </a:p>
          <a:p>
            <a:pPr marR="0">
              <a:spcAft>
                <a:spcPts val="0"/>
              </a:spcAft>
            </a:pPr>
            <a:r>
              <a:rPr lang="en-US" dirty="0"/>
              <a:t>Do you ever receive complaints from research participants? How do you manage these?</a:t>
            </a:r>
          </a:p>
          <a:p>
            <a:endParaRPr lang="en-US" alt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457299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557" y="1253640"/>
            <a:ext cx="7189728" cy="809542"/>
          </a:xfrm>
        </p:spPr>
        <p:txBody>
          <a:bodyPr vert="horz" lIns="91440" tIns="45720" rIns="91440" bIns="45720" rtlCol="0" anchor="b">
            <a:normAutofit/>
          </a:bodyPr>
          <a:lstStyle/>
          <a:p>
            <a:pPr algn="ctr"/>
            <a:r>
              <a:rPr lang="en-US" sz="4800" b="1" dirty="0">
                <a:solidFill>
                  <a:srgbClr val="00718F"/>
                </a:solidFill>
              </a:rPr>
              <a:t>Conflict of Interest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188800"/>
            <a:ext cx="7382064" cy="3709069"/>
          </a:xfrm>
        </p:spPr>
        <p:txBody>
          <a:bodyPr vert="horz" lIns="91440" tIns="45720" rIns="91440" bIns="45720" rtlCol="0">
            <a:normAutofit lnSpcReduction="10000"/>
          </a:bodyPr>
          <a:lstStyle/>
          <a:p>
            <a:pPr>
              <a:spcAft>
                <a:spcPts val="600"/>
              </a:spcAft>
            </a:pPr>
            <a:r>
              <a:rPr lang="en-US" altLang="en-US" dirty="0"/>
              <a:t>How are potential Conflicts of Interest identified and evaluated?</a:t>
            </a:r>
          </a:p>
          <a:p>
            <a:pPr lvl="1">
              <a:spcAft>
                <a:spcPts val="600"/>
              </a:spcAft>
            </a:pPr>
            <a:r>
              <a:rPr lang="en-US" altLang="en-US" dirty="0"/>
              <a:t>IRB members</a:t>
            </a:r>
          </a:p>
          <a:p>
            <a:pPr lvl="1">
              <a:spcAft>
                <a:spcPts val="600"/>
              </a:spcAft>
            </a:pPr>
            <a:r>
              <a:rPr lang="en-US" altLang="en-US" dirty="0"/>
              <a:t>Researchers (and research staff)</a:t>
            </a:r>
          </a:p>
          <a:p>
            <a:pPr lvl="1">
              <a:spcAft>
                <a:spcPts val="600"/>
              </a:spcAft>
            </a:pPr>
            <a:r>
              <a:rPr lang="en-US" altLang="en-US" dirty="0"/>
              <a:t>Institutional</a:t>
            </a:r>
          </a:p>
          <a:p>
            <a:pPr>
              <a:spcAft>
                <a:spcPts val="600"/>
              </a:spcAft>
            </a:pPr>
            <a:r>
              <a:rPr lang="en-US" altLang="en-US" dirty="0"/>
              <a:t>What needs to be disclosed?  When? How?</a:t>
            </a:r>
          </a:p>
          <a:p>
            <a:pPr>
              <a:spcAft>
                <a:spcPts val="600"/>
              </a:spcAft>
            </a:pPr>
            <a:r>
              <a:rPr lang="en-US" altLang="en-US" dirty="0"/>
              <a:t>How are conflicts managed?  Can you provide a few examples?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9916791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557" y="1253640"/>
            <a:ext cx="7189728" cy="809542"/>
          </a:xfrm>
        </p:spPr>
        <p:txBody>
          <a:bodyPr vert="horz" lIns="91440" tIns="45720" rIns="91440" bIns="45720" rtlCol="0" anchor="b">
            <a:normAutofit/>
          </a:bodyPr>
          <a:lstStyle/>
          <a:p>
            <a:pPr algn="ctr"/>
            <a:r>
              <a:rPr lang="en-US" sz="4800" b="1" dirty="0">
                <a:solidFill>
                  <a:srgbClr val="00718F"/>
                </a:solidFill>
              </a:rPr>
              <a:t>Conflict of Interest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188800"/>
            <a:ext cx="7382064" cy="3709069"/>
          </a:xfrm>
        </p:spPr>
        <p:txBody>
          <a:bodyPr vert="horz" lIns="91440" tIns="45720" rIns="91440" bIns="45720" rtlCol="0">
            <a:normAutofit/>
          </a:bodyPr>
          <a:lstStyle/>
          <a:p>
            <a:pPr>
              <a:spcAft>
                <a:spcPts val="600"/>
              </a:spcAft>
            </a:pPr>
            <a:r>
              <a:rPr lang="en-US" altLang="en-US" dirty="0"/>
              <a:t>What is the process for ensuring the IRB receives and reviews COI management plans?  </a:t>
            </a:r>
          </a:p>
          <a:p>
            <a:pPr lvl="1">
              <a:spcAft>
                <a:spcPts val="600"/>
              </a:spcAft>
            </a:pPr>
            <a:r>
              <a:rPr lang="en-US" altLang="en-US" dirty="0"/>
              <a:t>What if the research is being reviewed by an external IRB?</a:t>
            </a:r>
          </a:p>
          <a:p>
            <a:pPr>
              <a:spcAft>
                <a:spcPts val="600"/>
              </a:spcAft>
            </a:pPr>
            <a:r>
              <a:rPr lang="en-US" altLang="en-US" dirty="0"/>
              <a:t>What is the IRB’s responsibility when there is a COI/CMP?</a:t>
            </a:r>
          </a:p>
          <a:p>
            <a:pPr>
              <a:spcAft>
                <a:spcPts val="600"/>
              </a:spcAft>
            </a:pPr>
            <a:r>
              <a:rPr lang="en-US" altLang="en-US" dirty="0"/>
              <a:t>How is information communicated between those responsible for COI and the IRB?</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66537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3" y="320040"/>
            <a:ext cx="850062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96827"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446727" y="2249772"/>
            <a:ext cx="3025106" cy="2358451"/>
          </a:xfrm>
        </p:spPr>
        <p:txBody>
          <a:bodyPr>
            <a:normAutofit/>
          </a:bodyPr>
          <a:lstStyle/>
          <a:p>
            <a:pPr algn="r"/>
            <a:r>
              <a:rPr lang="en-US" b="1" dirty="0">
                <a:solidFill>
                  <a:srgbClr val="00718F"/>
                </a:solidFill>
              </a:rPr>
              <a:t>Components of an HRPP</a:t>
            </a:r>
          </a:p>
        </p:txBody>
      </p:sp>
      <p:sp>
        <p:nvSpPr>
          <p:cNvPr id="3" name="Content Placeholder 2"/>
          <p:cNvSpPr>
            <a:spLocks noGrp="1"/>
          </p:cNvSpPr>
          <p:nvPr>
            <p:ph idx="1"/>
          </p:nvPr>
        </p:nvSpPr>
        <p:spPr>
          <a:xfrm>
            <a:off x="3966160" y="963875"/>
            <a:ext cx="4856103" cy="4930247"/>
          </a:xfrm>
        </p:spPr>
        <p:txBody>
          <a:bodyPr anchor="ctr">
            <a:normAutofit/>
          </a:bodyPr>
          <a:lstStyle/>
          <a:p>
            <a:pPr>
              <a:spcAft>
                <a:spcPct val="20000"/>
              </a:spcAft>
            </a:pPr>
            <a:r>
              <a:rPr lang="en-US" altLang="en-US" dirty="0"/>
              <a:t>Organizational Officials</a:t>
            </a:r>
          </a:p>
          <a:p>
            <a:pPr>
              <a:spcAft>
                <a:spcPct val="20000"/>
              </a:spcAft>
            </a:pPr>
            <a:r>
              <a:rPr lang="en-US" altLang="en-US" dirty="0"/>
              <a:t>IRB </a:t>
            </a:r>
          </a:p>
          <a:p>
            <a:pPr>
              <a:spcAft>
                <a:spcPct val="20000"/>
              </a:spcAft>
            </a:pPr>
            <a:r>
              <a:rPr lang="en-US" altLang="en-US" dirty="0"/>
              <a:t>HRPP &amp; IRB Staff</a:t>
            </a:r>
          </a:p>
          <a:p>
            <a:pPr>
              <a:spcAft>
                <a:spcPct val="20000"/>
              </a:spcAft>
            </a:pPr>
            <a:r>
              <a:rPr lang="en-US" altLang="en-US" dirty="0"/>
              <a:t>Investigators</a:t>
            </a:r>
          </a:p>
          <a:p>
            <a:pPr>
              <a:spcAft>
                <a:spcPct val="20000"/>
              </a:spcAft>
            </a:pPr>
            <a:r>
              <a:rPr lang="en-US" altLang="en-US" dirty="0"/>
              <a:t>Research Staff</a:t>
            </a:r>
          </a:p>
          <a:p>
            <a:pPr>
              <a:spcAft>
                <a:spcPct val="20000"/>
              </a:spcAft>
            </a:pPr>
            <a:r>
              <a:rPr lang="en-US" altLang="en-US" dirty="0"/>
              <a:t>Pharmacy</a:t>
            </a:r>
          </a:p>
          <a:p>
            <a:pPr>
              <a:spcAft>
                <a:spcPct val="20000"/>
              </a:spcAft>
            </a:pPr>
            <a:r>
              <a:rPr lang="en-US" altLang="en-US" dirty="0"/>
              <a:t>Grants and Contracts</a:t>
            </a:r>
          </a:p>
          <a:p>
            <a:pPr>
              <a:spcAft>
                <a:spcPct val="20000"/>
              </a:spcAft>
            </a:pPr>
            <a:r>
              <a:rPr lang="en-US" altLang="en-US" dirty="0"/>
              <a:t>Others (Legal, etc.)</a:t>
            </a:r>
          </a:p>
        </p:txBody>
      </p:sp>
    </p:spTree>
    <p:extLst>
      <p:ext uri="{BB962C8B-B14F-4D97-AF65-F5344CB8AC3E}">
        <p14:creationId xmlns:p14="http://schemas.microsoft.com/office/powerpoint/2010/main" val="39352279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169684"/>
            <a:ext cx="7189728" cy="809542"/>
          </a:xfrm>
        </p:spPr>
        <p:txBody>
          <a:bodyPr vert="horz" lIns="91440" tIns="45720" rIns="91440" bIns="45720" rtlCol="0" anchor="b">
            <a:normAutofit fontScale="90000"/>
          </a:bodyPr>
          <a:lstStyle/>
          <a:p>
            <a:pPr algn="ctr"/>
            <a:r>
              <a:rPr lang="en-US" sz="4800" b="1" dirty="0">
                <a:solidFill>
                  <a:srgbClr val="00718F"/>
                </a:solidFill>
              </a:rPr>
              <a:t>Institutional Conflict of Interest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078182"/>
            <a:ext cx="7382064" cy="3819687"/>
          </a:xfrm>
        </p:spPr>
        <p:txBody>
          <a:bodyPr vert="horz" lIns="91440" tIns="45720" rIns="91440" bIns="45720" rtlCol="0">
            <a:normAutofit fontScale="92500" lnSpcReduction="10000"/>
          </a:bodyPr>
          <a:lstStyle/>
          <a:p>
            <a:r>
              <a:rPr lang="en-US" altLang="en-US" dirty="0"/>
              <a:t>What kinds of activities does your organization engage in that might be perceived as institutional conflicts of interest? </a:t>
            </a:r>
          </a:p>
          <a:p>
            <a:r>
              <a:rPr lang="en-US" altLang="en-US" dirty="0"/>
              <a:t>Are there relationships with commercial entities that the public might perceive as conflicts of interest? </a:t>
            </a:r>
          </a:p>
          <a:p>
            <a:r>
              <a:rPr lang="en-US" altLang="en-US" dirty="0"/>
              <a:t>How are significant gifts to the institution managed?  </a:t>
            </a:r>
          </a:p>
          <a:p>
            <a:r>
              <a:rPr lang="en-US" altLang="en-US" dirty="0"/>
              <a:t>How are the financial interests of senior leaders and board members managed?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409097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169684"/>
            <a:ext cx="7189728" cy="809542"/>
          </a:xfrm>
        </p:spPr>
        <p:txBody>
          <a:bodyPr vert="horz" lIns="91440" tIns="45720" rIns="91440" bIns="45720" rtlCol="0" anchor="b">
            <a:normAutofit fontScale="90000"/>
          </a:bodyPr>
          <a:lstStyle/>
          <a:p>
            <a:pPr algn="ctr"/>
            <a:r>
              <a:rPr lang="en-US" sz="4800" b="1" dirty="0">
                <a:solidFill>
                  <a:srgbClr val="00718F"/>
                </a:solidFill>
              </a:rPr>
              <a:t>Institutional Conflict of Interest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078182"/>
            <a:ext cx="7382064" cy="3819687"/>
          </a:xfrm>
        </p:spPr>
        <p:txBody>
          <a:bodyPr vert="horz" lIns="91440" tIns="45720" rIns="91440" bIns="45720" rtlCol="0">
            <a:normAutofit/>
          </a:bodyPr>
          <a:lstStyle/>
          <a:p>
            <a:r>
              <a:rPr lang="en-US" altLang="en-US" dirty="0"/>
              <a:t>How are institutional conflicts of interests identified and managed?  Can you provide an example?</a:t>
            </a:r>
          </a:p>
          <a:p>
            <a:r>
              <a:rPr lang="en-US" altLang="en-US" dirty="0"/>
              <a:t>How does the organization ensure that business  interests and relationships do not influence IRB review?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5991300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169684"/>
            <a:ext cx="7189728" cy="809542"/>
          </a:xfrm>
        </p:spPr>
        <p:txBody>
          <a:bodyPr vert="horz" lIns="91440" tIns="45720" rIns="91440" bIns="45720" rtlCol="0" anchor="b">
            <a:normAutofit/>
          </a:bodyPr>
          <a:lstStyle/>
          <a:p>
            <a:pPr algn="ctr"/>
            <a:r>
              <a:rPr lang="en-US" sz="4800" b="1" dirty="0">
                <a:solidFill>
                  <a:srgbClr val="00718F"/>
                </a:solidFill>
              </a:rPr>
              <a:t>Technology Transfer/Patents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078182"/>
            <a:ext cx="7382064" cy="3819687"/>
          </a:xfrm>
        </p:spPr>
        <p:txBody>
          <a:bodyPr vert="horz" lIns="91440" tIns="45720" rIns="91440" bIns="45720" rtlCol="0">
            <a:noAutofit/>
          </a:bodyPr>
          <a:lstStyle/>
          <a:p>
            <a:pPr>
              <a:lnSpc>
                <a:spcPct val="100000"/>
              </a:lnSpc>
              <a:spcBef>
                <a:spcPts val="0"/>
              </a:spcBef>
              <a:spcAft>
                <a:spcPts val="600"/>
              </a:spcAft>
            </a:pPr>
            <a:r>
              <a:rPr lang="en-US" altLang="en-US" sz="2200" dirty="0"/>
              <a:t>Tell us a bit about the types of human research activities this organization engages in that result in commercialization?  Can you provide an example?</a:t>
            </a:r>
          </a:p>
          <a:p>
            <a:pPr>
              <a:lnSpc>
                <a:spcPct val="100000"/>
              </a:lnSpc>
              <a:spcBef>
                <a:spcPts val="0"/>
              </a:spcBef>
              <a:spcAft>
                <a:spcPts val="600"/>
              </a:spcAft>
            </a:pPr>
            <a:r>
              <a:rPr lang="en-US" altLang="en-US" sz="2200" dirty="0"/>
              <a:t>How are conflicts of interest identified and managed in these situations?</a:t>
            </a:r>
          </a:p>
          <a:p>
            <a:pPr>
              <a:lnSpc>
                <a:spcPct val="100000"/>
              </a:lnSpc>
              <a:spcBef>
                <a:spcPts val="0"/>
              </a:spcBef>
              <a:spcAft>
                <a:spcPts val="600"/>
              </a:spcAft>
            </a:pPr>
            <a:r>
              <a:rPr lang="en-US" altLang="en-US" sz="2200" dirty="0"/>
              <a:t>When MTAs are under consideration for human materials that were gathered or generated for research, is there a process to validate that the transfer is consistent with the IRB approved protocol and consent?  Tell us about it.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031349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350" y="1169684"/>
            <a:ext cx="7189728" cy="809542"/>
          </a:xfrm>
        </p:spPr>
        <p:txBody>
          <a:bodyPr vert="horz" lIns="91440" tIns="45720" rIns="91440" bIns="45720" rtlCol="0" anchor="b">
            <a:normAutofit/>
          </a:bodyPr>
          <a:lstStyle/>
          <a:p>
            <a:pPr algn="ctr"/>
            <a:r>
              <a:rPr lang="en-US" sz="4800" b="1" dirty="0">
                <a:solidFill>
                  <a:srgbClr val="00718F"/>
                </a:solidFill>
              </a:rPr>
              <a:t>Technology Transfer/Patents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77136" y="2078182"/>
            <a:ext cx="7382064" cy="3819687"/>
          </a:xfrm>
        </p:spPr>
        <p:txBody>
          <a:bodyPr vert="horz" lIns="91440" tIns="45720" rIns="91440" bIns="45720" rtlCol="0">
            <a:noAutofit/>
          </a:bodyPr>
          <a:lstStyle/>
          <a:p>
            <a:pPr>
              <a:lnSpc>
                <a:spcPct val="100000"/>
              </a:lnSpc>
              <a:spcBef>
                <a:spcPts val="0"/>
              </a:spcBef>
              <a:spcAft>
                <a:spcPts val="600"/>
              </a:spcAft>
            </a:pPr>
            <a:r>
              <a:rPr lang="en-US" altLang="en-US" sz="2200" dirty="0"/>
              <a:t>What kinds of activities (or relationships) does your organization engage in that might be perceived by the public as conflicts of interest? </a:t>
            </a:r>
          </a:p>
          <a:p>
            <a:pPr>
              <a:lnSpc>
                <a:spcPct val="100000"/>
              </a:lnSpc>
              <a:spcBef>
                <a:spcPts val="0"/>
              </a:spcBef>
              <a:spcAft>
                <a:spcPts val="600"/>
              </a:spcAft>
            </a:pPr>
            <a:r>
              <a:rPr lang="en-US" altLang="en-US" sz="2200" dirty="0"/>
              <a:t>How are institutional conflicts of interests managed?  Can you provide an example?</a:t>
            </a:r>
          </a:p>
          <a:p>
            <a:pPr>
              <a:lnSpc>
                <a:spcPct val="100000"/>
              </a:lnSpc>
              <a:spcBef>
                <a:spcPts val="0"/>
              </a:spcBef>
              <a:spcAft>
                <a:spcPts val="600"/>
              </a:spcAft>
            </a:pPr>
            <a:r>
              <a:rPr lang="en-US" altLang="en-US" sz="2200" dirty="0"/>
              <a:t>How does the organization ensure that business interests do not influence IRB review?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084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557" y="1253640"/>
            <a:ext cx="7189728" cy="809542"/>
          </a:xfrm>
        </p:spPr>
        <p:txBody>
          <a:bodyPr vert="horz" lIns="91440" tIns="45720" rIns="91440" bIns="45720" rtlCol="0" anchor="b">
            <a:normAutofit/>
          </a:bodyPr>
          <a:lstStyle/>
          <a:p>
            <a:pPr algn="ctr"/>
            <a:r>
              <a:rPr lang="en-US" sz="4800" b="1" dirty="0">
                <a:solidFill>
                  <a:srgbClr val="00718F"/>
                </a:solidFill>
              </a:rPr>
              <a:t>Scientific Review</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149434"/>
            <a:ext cx="7382064" cy="3238479"/>
          </a:xfrm>
        </p:spPr>
        <p:txBody>
          <a:bodyPr vert="horz" lIns="91440" tIns="45720" rIns="91440" bIns="45720" rtlCol="0">
            <a:normAutofit fontScale="92500" lnSpcReduction="20000"/>
          </a:bodyPr>
          <a:lstStyle/>
          <a:p>
            <a:pPr>
              <a:spcAft>
                <a:spcPts val="600"/>
              </a:spcAft>
            </a:pPr>
            <a:r>
              <a:rPr lang="en-US" altLang="en-US" dirty="0"/>
              <a:t>How does Scientific Review work here?</a:t>
            </a:r>
          </a:p>
          <a:p>
            <a:pPr lvl="1">
              <a:spcAft>
                <a:spcPts val="600"/>
              </a:spcAft>
            </a:pPr>
            <a:r>
              <a:rPr lang="en-US" altLang="en-US" dirty="0"/>
              <a:t>Who is responsible?</a:t>
            </a:r>
          </a:p>
          <a:p>
            <a:pPr lvl="1">
              <a:spcAft>
                <a:spcPts val="600"/>
              </a:spcAft>
            </a:pPr>
            <a:r>
              <a:rPr lang="en-US" altLang="en-US" dirty="0"/>
              <a:t>What is the process?</a:t>
            </a:r>
          </a:p>
          <a:p>
            <a:pPr lvl="1">
              <a:spcAft>
                <a:spcPts val="600"/>
              </a:spcAft>
            </a:pPr>
            <a:r>
              <a:rPr lang="en-US" altLang="en-US" dirty="0"/>
              <a:t>What does the review consist of?</a:t>
            </a:r>
          </a:p>
          <a:p>
            <a:pPr lvl="1">
              <a:spcAft>
                <a:spcPts val="600"/>
              </a:spcAft>
            </a:pPr>
            <a:r>
              <a:rPr lang="en-US" altLang="en-US" dirty="0"/>
              <a:t>Does the review occur prior to IRB review or is it in parallel?</a:t>
            </a:r>
          </a:p>
          <a:p>
            <a:pPr lvl="1">
              <a:spcAft>
                <a:spcPts val="600"/>
              </a:spcAft>
            </a:pPr>
            <a:r>
              <a:rPr lang="en-US" altLang="en-US" dirty="0"/>
              <a:t>How is the outcome of the review documented and communicated to researchers? To the IRB?</a:t>
            </a:r>
          </a:p>
          <a:p>
            <a:pPr lvl="1">
              <a:spcAft>
                <a:spcPts val="600"/>
              </a:spcAft>
            </a:pPr>
            <a:r>
              <a:rPr lang="en-US" altLang="en-US" dirty="0"/>
              <a:t>What if the research is reviewed by an external IRB?</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5620315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557" y="1253640"/>
            <a:ext cx="7189728" cy="809542"/>
          </a:xfrm>
        </p:spPr>
        <p:txBody>
          <a:bodyPr vert="horz" lIns="91440" tIns="45720" rIns="91440" bIns="45720" rtlCol="0" anchor="b">
            <a:normAutofit/>
          </a:bodyPr>
          <a:lstStyle/>
          <a:p>
            <a:pPr algn="ctr"/>
            <a:r>
              <a:rPr lang="en-US" sz="4800" b="1" dirty="0">
                <a:solidFill>
                  <a:srgbClr val="00718F"/>
                </a:solidFill>
              </a:rPr>
              <a:t>Biosafety, Radiation Safety</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149434"/>
            <a:ext cx="7382064" cy="3238479"/>
          </a:xfrm>
        </p:spPr>
        <p:txBody>
          <a:bodyPr vert="horz" lIns="91440" tIns="45720" rIns="91440" bIns="45720" rtlCol="0">
            <a:normAutofit lnSpcReduction="10000"/>
          </a:bodyPr>
          <a:lstStyle/>
          <a:p>
            <a:pPr>
              <a:lnSpc>
                <a:spcPct val="110000"/>
              </a:lnSpc>
              <a:spcBef>
                <a:spcPts val="0"/>
              </a:spcBef>
              <a:spcAft>
                <a:spcPts val="600"/>
              </a:spcAft>
            </a:pPr>
            <a:r>
              <a:rPr lang="en-US" sz="2400" dirty="0">
                <a:effectLst/>
                <a:ea typeface="Times New Roman" panose="02020603050405020304" pitchFamily="18" charset="0"/>
              </a:rPr>
              <a:t>What is the role of the IBC/RSC in the HRPP? </a:t>
            </a:r>
          </a:p>
          <a:p>
            <a:pPr>
              <a:lnSpc>
                <a:spcPct val="110000"/>
              </a:lnSpc>
              <a:spcBef>
                <a:spcPts val="0"/>
              </a:spcBef>
              <a:spcAft>
                <a:spcPts val="600"/>
              </a:spcAft>
            </a:pPr>
            <a:r>
              <a:rPr lang="en-US" sz="2400" dirty="0">
                <a:effectLst/>
                <a:ea typeface="Times New Roman" panose="02020603050405020304" pitchFamily="18" charset="0"/>
              </a:rPr>
              <a:t>Does review by IBC/RSC precede or occur in parallel with IRB review? </a:t>
            </a:r>
          </a:p>
          <a:p>
            <a:pPr>
              <a:lnSpc>
                <a:spcPct val="110000"/>
              </a:lnSpc>
              <a:spcBef>
                <a:spcPts val="0"/>
              </a:spcBef>
              <a:spcAft>
                <a:spcPts val="600"/>
              </a:spcAft>
            </a:pPr>
            <a:r>
              <a:rPr lang="en-US" sz="2400" dirty="0">
                <a:effectLst/>
                <a:ea typeface="Times New Roman" panose="02020603050405020304" pitchFamily="18" charset="0"/>
              </a:rPr>
              <a:t>How (and to whom) is the outcome of the IBC review communicated? </a:t>
            </a:r>
          </a:p>
          <a:p>
            <a:pPr lvl="1">
              <a:lnSpc>
                <a:spcPct val="110000"/>
              </a:lnSpc>
              <a:spcBef>
                <a:spcPts val="0"/>
              </a:spcBef>
              <a:spcAft>
                <a:spcPts val="600"/>
              </a:spcAft>
            </a:pPr>
            <a:r>
              <a:rPr lang="en-US" sz="2000" dirty="0">
                <a:effectLst/>
                <a:ea typeface="Times New Roman" panose="02020603050405020304" pitchFamily="18" charset="0"/>
              </a:rPr>
              <a:t>How about information that may be relevant to IRB review?</a:t>
            </a:r>
          </a:p>
          <a:p>
            <a:pPr>
              <a:lnSpc>
                <a:spcPct val="100000"/>
              </a:lnSpc>
              <a:spcBef>
                <a:spcPts val="0"/>
              </a:spcBef>
              <a:spcAft>
                <a:spcPts val="600"/>
              </a:spcAft>
            </a:pPr>
            <a:r>
              <a:rPr lang="en-US" sz="2400" dirty="0">
                <a:effectLst/>
                <a:ea typeface="Times New Roman" panose="02020603050405020304" pitchFamily="18" charset="0"/>
              </a:rPr>
              <a:t>Are the processes any different when the IRB of record is external?</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2453466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5557" y="1253640"/>
            <a:ext cx="7189728" cy="809542"/>
          </a:xfrm>
        </p:spPr>
        <p:txBody>
          <a:bodyPr vert="horz" lIns="91440" tIns="45720" rIns="91440" bIns="45720" rtlCol="0" anchor="b">
            <a:normAutofit/>
          </a:bodyPr>
          <a:lstStyle/>
          <a:p>
            <a:pPr algn="ctr"/>
            <a:r>
              <a:rPr lang="en-US" sz="4800" b="1" dirty="0">
                <a:solidFill>
                  <a:srgbClr val="00718F"/>
                </a:solidFill>
              </a:rPr>
              <a:t>Grants and Contracts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889182" y="2232561"/>
            <a:ext cx="7382064" cy="3607708"/>
          </a:xfrm>
        </p:spPr>
        <p:txBody>
          <a:bodyPr vert="horz" lIns="91440" tIns="45720" rIns="91440" bIns="45720" rtlCol="0">
            <a:normAutofit fontScale="85000" lnSpcReduction="20000"/>
          </a:bodyPr>
          <a:lstStyle/>
          <a:p>
            <a:pPr>
              <a:spcAft>
                <a:spcPts val="600"/>
              </a:spcAft>
            </a:pPr>
            <a:r>
              <a:rPr lang="en-US" altLang="en-US" dirty="0"/>
              <a:t>What is the process for ensuring that contracts and consent forms are congruent? </a:t>
            </a:r>
          </a:p>
          <a:p>
            <a:pPr>
              <a:spcAft>
                <a:spcPts val="600"/>
              </a:spcAft>
            </a:pPr>
            <a:r>
              <a:rPr lang="en-US" altLang="en-US" dirty="0"/>
              <a:t>What is the process for ensuring that contracts include the applicable provisions that are required by AAHRPP?</a:t>
            </a:r>
          </a:p>
          <a:p>
            <a:pPr>
              <a:spcAft>
                <a:spcPts val="600"/>
              </a:spcAft>
            </a:pPr>
            <a:r>
              <a:rPr lang="en-US" altLang="en-US" dirty="0"/>
              <a:t>How are business interests kept separate from IRB review?  </a:t>
            </a:r>
          </a:p>
          <a:p>
            <a:pPr>
              <a:spcAft>
                <a:spcPts val="600"/>
              </a:spcAft>
            </a:pPr>
            <a:r>
              <a:rPr lang="en-US" altLang="en-US" dirty="0"/>
              <a:t>Describe the relationship between Grants and Contracts and the HRPP and IRB.  How do your functions intersect?  How do the units coordinate and communicate?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3291648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3" y="320040"/>
            <a:ext cx="850062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96827"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321645" y="2249771"/>
            <a:ext cx="3025106" cy="2358451"/>
          </a:xfrm>
        </p:spPr>
        <p:txBody>
          <a:bodyPr>
            <a:normAutofit/>
          </a:bodyPr>
          <a:lstStyle/>
          <a:p>
            <a:pPr algn="r"/>
            <a:r>
              <a:rPr lang="en-US" b="1" dirty="0">
                <a:solidFill>
                  <a:srgbClr val="00718F"/>
                </a:solidFill>
              </a:rPr>
              <a:t>Conclusions</a:t>
            </a:r>
          </a:p>
        </p:txBody>
      </p:sp>
      <p:sp>
        <p:nvSpPr>
          <p:cNvPr id="3" name="Content Placeholder 2"/>
          <p:cNvSpPr>
            <a:spLocks noGrp="1"/>
          </p:cNvSpPr>
          <p:nvPr>
            <p:ph idx="1"/>
          </p:nvPr>
        </p:nvSpPr>
        <p:spPr>
          <a:xfrm>
            <a:off x="3807581" y="1333988"/>
            <a:ext cx="4804020" cy="4630393"/>
          </a:xfrm>
        </p:spPr>
        <p:txBody>
          <a:bodyPr anchor="ctr">
            <a:normAutofit fontScale="92500" lnSpcReduction="20000"/>
          </a:bodyPr>
          <a:lstStyle/>
          <a:p>
            <a:pPr>
              <a:lnSpc>
                <a:spcPct val="100000"/>
              </a:lnSpc>
              <a:spcAft>
                <a:spcPts val="600"/>
              </a:spcAft>
            </a:pPr>
            <a:r>
              <a:rPr lang="en-US" altLang="en-US" dirty="0"/>
              <a:t>Interview will be collegial</a:t>
            </a:r>
          </a:p>
          <a:p>
            <a:pPr>
              <a:lnSpc>
                <a:spcPct val="100000"/>
              </a:lnSpc>
              <a:spcAft>
                <a:spcPts val="600"/>
              </a:spcAft>
            </a:pPr>
            <a:r>
              <a:rPr lang="en-US" altLang="en-US" sz="2800" dirty="0"/>
              <a:t>It’s about the program, not any individual.  The comments of a single person will not alter </a:t>
            </a:r>
            <a:r>
              <a:rPr lang="en-US" altLang="en-US" sz="2800"/>
              <a:t>the outcome.</a:t>
            </a:r>
            <a:endParaRPr lang="en-US" altLang="en-US" sz="2800" dirty="0"/>
          </a:p>
          <a:p>
            <a:pPr>
              <a:lnSpc>
                <a:spcPct val="100000"/>
              </a:lnSpc>
              <a:spcAft>
                <a:spcPts val="600"/>
              </a:spcAft>
            </a:pPr>
            <a:r>
              <a:rPr lang="en-US" altLang="en-US" sz="2800" dirty="0"/>
              <a:t>Be honest, but don’t overexplain or use this as an opportunity to complain</a:t>
            </a:r>
          </a:p>
          <a:p>
            <a:pPr>
              <a:lnSpc>
                <a:spcPct val="100000"/>
              </a:lnSpc>
              <a:spcAft>
                <a:spcPts val="600"/>
              </a:spcAft>
            </a:pPr>
            <a:r>
              <a:rPr lang="en-US" altLang="en-US" sz="2800" dirty="0"/>
              <a:t>When in doubt or if you don’t know an answer, explain how you go about resolving questions</a:t>
            </a:r>
          </a:p>
        </p:txBody>
      </p:sp>
    </p:spTree>
    <p:extLst>
      <p:ext uri="{BB962C8B-B14F-4D97-AF65-F5344CB8AC3E}">
        <p14:creationId xmlns:p14="http://schemas.microsoft.com/office/powerpoint/2010/main" val="1928181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88402" y="2453109"/>
            <a:ext cx="2827043" cy="2402986"/>
          </a:xfrm>
          <a:prstGeom prst="rect">
            <a:avLst/>
          </a:prstGeom>
        </p:spPr>
      </p:pic>
    </p:spTree>
    <p:extLst>
      <p:ext uri="{BB962C8B-B14F-4D97-AF65-F5344CB8AC3E}">
        <p14:creationId xmlns:p14="http://schemas.microsoft.com/office/powerpoint/2010/main" val="906665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3" y="320040"/>
            <a:ext cx="850062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96827"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396247" y="2249772"/>
            <a:ext cx="3075586" cy="2358451"/>
          </a:xfrm>
        </p:spPr>
        <p:txBody>
          <a:bodyPr>
            <a:normAutofit/>
          </a:bodyPr>
          <a:lstStyle/>
          <a:p>
            <a:pPr algn="r"/>
            <a:r>
              <a:rPr lang="en-US" sz="4000" b="1" dirty="0">
                <a:solidFill>
                  <a:srgbClr val="00718F"/>
                </a:solidFill>
              </a:rPr>
              <a:t>Key Functions</a:t>
            </a:r>
            <a:br>
              <a:rPr lang="en-US" sz="4000" b="1" dirty="0">
                <a:solidFill>
                  <a:srgbClr val="00718F"/>
                </a:solidFill>
              </a:rPr>
            </a:br>
            <a:r>
              <a:rPr lang="en-US" sz="4000" b="1" dirty="0">
                <a:solidFill>
                  <a:srgbClr val="00718F"/>
                </a:solidFill>
              </a:rPr>
              <a:t>of an HRPP</a:t>
            </a:r>
          </a:p>
        </p:txBody>
      </p:sp>
      <p:sp>
        <p:nvSpPr>
          <p:cNvPr id="3" name="Content Placeholder 2"/>
          <p:cNvSpPr>
            <a:spLocks noGrp="1"/>
          </p:cNvSpPr>
          <p:nvPr>
            <p:ph idx="1"/>
          </p:nvPr>
        </p:nvSpPr>
        <p:spPr>
          <a:xfrm>
            <a:off x="3966160" y="963875"/>
            <a:ext cx="4856103" cy="4930247"/>
          </a:xfrm>
        </p:spPr>
        <p:txBody>
          <a:bodyPr anchor="ctr">
            <a:normAutofit fontScale="92500" lnSpcReduction="20000"/>
          </a:bodyPr>
          <a:lstStyle/>
          <a:p>
            <a:pPr>
              <a:spcAft>
                <a:spcPct val="20000"/>
              </a:spcAft>
            </a:pPr>
            <a:r>
              <a:rPr lang="en-US" altLang="en-US" dirty="0"/>
              <a:t>Education</a:t>
            </a:r>
          </a:p>
          <a:p>
            <a:pPr>
              <a:spcAft>
                <a:spcPct val="20000"/>
              </a:spcAft>
            </a:pPr>
            <a:r>
              <a:rPr lang="en-US" altLang="en-US" dirty="0"/>
              <a:t>Policies &amp; Procedures</a:t>
            </a:r>
          </a:p>
          <a:p>
            <a:pPr>
              <a:spcAft>
                <a:spcPct val="20000"/>
              </a:spcAft>
            </a:pPr>
            <a:r>
              <a:rPr lang="en-US" altLang="en-US" dirty="0"/>
              <a:t>Protocol Review &amp; Oversight</a:t>
            </a:r>
          </a:p>
          <a:p>
            <a:pPr lvl="1">
              <a:spcAft>
                <a:spcPct val="20000"/>
              </a:spcAft>
            </a:pPr>
            <a:r>
              <a:rPr lang="en-US" altLang="en-US" dirty="0"/>
              <a:t>Institutional </a:t>
            </a:r>
          </a:p>
          <a:p>
            <a:pPr lvl="1">
              <a:spcAft>
                <a:spcPct val="20000"/>
              </a:spcAft>
            </a:pPr>
            <a:r>
              <a:rPr lang="en-US" altLang="en-US" dirty="0"/>
              <a:t>IRB (Internal and external)</a:t>
            </a:r>
          </a:p>
          <a:p>
            <a:pPr lvl="1">
              <a:spcAft>
                <a:spcPct val="20000"/>
              </a:spcAft>
            </a:pPr>
            <a:r>
              <a:rPr lang="en-US" altLang="en-US" dirty="0"/>
              <a:t>Other Committees (SRC, COI, IBC, RSC, etc.)</a:t>
            </a:r>
          </a:p>
          <a:p>
            <a:pPr>
              <a:spcAft>
                <a:spcPct val="20000"/>
              </a:spcAft>
            </a:pPr>
            <a:r>
              <a:rPr lang="en-US" altLang="en-US" dirty="0"/>
              <a:t>Quality Assurance &amp; Improvement</a:t>
            </a:r>
          </a:p>
          <a:p>
            <a:pPr lvl="1">
              <a:spcAft>
                <a:spcPct val="20000"/>
              </a:spcAft>
            </a:pPr>
            <a:r>
              <a:rPr lang="en-US" altLang="en-US" dirty="0"/>
              <a:t>Research activities</a:t>
            </a:r>
          </a:p>
          <a:p>
            <a:pPr lvl="1">
              <a:spcAft>
                <a:spcPct val="20000"/>
              </a:spcAft>
            </a:pPr>
            <a:r>
              <a:rPr lang="en-US" altLang="en-US" dirty="0"/>
              <a:t>IRB activities</a:t>
            </a:r>
          </a:p>
          <a:p>
            <a:pPr lvl="1">
              <a:spcAft>
                <a:spcPct val="20000"/>
              </a:spcAft>
            </a:pPr>
            <a:r>
              <a:rPr lang="en-US" altLang="en-US" dirty="0"/>
              <a:t>Other HRPP components</a:t>
            </a:r>
          </a:p>
        </p:txBody>
      </p:sp>
    </p:spTree>
    <p:extLst>
      <p:ext uri="{BB962C8B-B14F-4D97-AF65-F5344CB8AC3E}">
        <p14:creationId xmlns:p14="http://schemas.microsoft.com/office/powerpoint/2010/main" val="58740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69185" y="109667"/>
            <a:ext cx="5605629" cy="1325563"/>
          </a:xfrm>
        </p:spPr>
        <p:txBody>
          <a:bodyPr>
            <a:normAutofit/>
          </a:bodyPr>
          <a:lstStyle/>
          <a:p>
            <a:r>
              <a:rPr lang="en-US" b="1" dirty="0">
                <a:solidFill>
                  <a:srgbClr val="00718F"/>
                </a:solidFill>
              </a:rPr>
              <a:t>Effective HRPPs</a:t>
            </a:r>
          </a:p>
        </p:txBody>
      </p:sp>
      <p:sp>
        <p:nvSpPr>
          <p:cNvPr id="3" name="Content Placeholder 2"/>
          <p:cNvSpPr>
            <a:spLocks noGrp="1"/>
          </p:cNvSpPr>
          <p:nvPr>
            <p:ph idx="1"/>
          </p:nvPr>
        </p:nvSpPr>
        <p:spPr>
          <a:xfrm>
            <a:off x="180404" y="1535953"/>
            <a:ext cx="7259115" cy="4717989"/>
          </a:xfrm>
        </p:spPr>
        <p:txBody>
          <a:bodyPr anchor="t">
            <a:normAutofit/>
          </a:bodyPr>
          <a:lstStyle/>
          <a:p>
            <a:r>
              <a:rPr lang="en-US" altLang="en-US" dirty="0"/>
              <a:t>Human research protection is a shared responsibility</a:t>
            </a:r>
          </a:p>
          <a:p>
            <a:r>
              <a:rPr lang="en-US" altLang="en-US" dirty="0"/>
              <a:t>Key to an effective HRPP is coordination and communication</a:t>
            </a:r>
          </a:p>
          <a:p>
            <a:r>
              <a:rPr lang="en-US" altLang="en-US" dirty="0"/>
              <a:t>Each HRPP component has a role to play </a:t>
            </a:r>
          </a:p>
          <a:p>
            <a:r>
              <a:rPr lang="en-US" altLang="en-US" dirty="0"/>
              <a:t>Components must coordinate policies and procedures that impact human research</a:t>
            </a:r>
          </a:p>
          <a:p>
            <a:r>
              <a:rPr lang="en-US" altLang="en-US" dirty="0"/>
              <a:t>There must be clear communication between components</a:t>
            </a:r>
          </a:p>
        </p:txBody>
      </p:sp>
      <p:sp>
        <p:nvSpPr>
          <p:cNvPr id="20" name="Rectangle 1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2358913"/>
            <a:ext cx="1605129" cy="2140172"/>
          </a:xfrm>
          <a:prstGeom prst="ellipse">
            <a:avLst/>
          </a:prstGeom>
          <a:solidFill>
            <a:srgbClr val="FFFFFF"/>
          </a:solidFill>
          <a:ln w="22225">
            <a:solidFill>
              <a:srgbClr val="0071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pic>
        <p:nvPicPr>
          <p:cNvPr id="11" name="Graphic 10" descr="Checkmark">
            <a:extLst>
              <a:ext uri="{FF2B5EF4-FFF2-40B4-BE49-F238E27FC236}">
                <a16:creationId xmlns:a16="http://schemas.microsoft.com/office/drawing/2014/main" id="{A9CB6F80-D76B-4946-A890-896A61A1C3D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40831" y="2880717"/>
            <a:ext cx="1096566" cy="1096566"/>
          </a:xfrm>
          <a:prstGeom prst="rect">
            <a:avLst/>
          </a:prstGeom>
        </p:spPr>
      </p:pic>
    </p:spTree>
    <p:extLst>
      <p:ext uri="{BB962C8B-B14F-4D97-AF65-F5344CB8AC3E}">
        <p14:creationId xmlns:p14="http://schemas.microsoft.com/office/powerpoint/2010/main" val="3328723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7136" y="1201261"/>
            <a:ext cx="7189728" cy="809542"/>
          </a:xfrm>
        </p:spPr>
        <p:txBody>
          <a:bodyPr vert="horz" lIns="91440" tIns="45720" rIns="91440" bIns="45720" rtlCol="0" anchor="b">
            <a:normAutofit/>
          </a:bodyPr>
          <a:lstStyle/>
          <a:p>
            <a:pPr algn="ctr"/>
            <a:r>
              <a:rPr lang="en-US" sz="4800" b="1" dirty="0">
                <a:solidFill>
                  <a:srgbClr val="00718F"/>
                </a:solidFill>
              </a:rPr>
              <a:t>AAHRPP’s Basic Principles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9683" y="2246134"/>
            <a:ext cx="7161062" cy="3834626"/>
          </a:xfrm>
        </p:spPr>
        <p:txBody>
          <a:bodyPr vert="horz" lIns="91440" tIns="45720" rIns="91440" bIns="45720" rtlCol="0">
            <a:normAutofit/>
          </a:bodyPr>
          <a:lstStyle/>
          <a:p>
            <a:pPr marL="533400" indent="-533400"/>
            <a:r>
              <a:rPr lang="en-US" altLang="en-US" dirty="0"/>
              <a:t>The purpose of accreditation is to help organizations have better HRPPs through self-evaluation and peer review</a:t>
            </a:r>
          </a:p>
          <a:p>
            <a:pPr marL="533400" indent="-533400"/>
            <a:r>
              <a:rPr lang="en-US" altLang="en-US" dirty="0"/>
              <a:t>AAHRPP’s goal is to help organizations become accredited</a:t>
            </a:r>
          </a:p>
          <a:p>
            <a:pPr marL="533400" indent="-533400"/>
            <a:r>
              <a:rPr lang="en-US" altLang="en-US" dirty="0"/>
              <a:t>Accreditation process is intended to be collegial and supportive</a:t>
            </a:r>
          </a:p>
          <a:p>
            <a:pPr marL="0" indent="0">
              <a:buNone/>
            </a:pPr>
            <a:endParaRPr lang="en-US" sz="2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6224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3" y="509539"/>
            <a:ext cx="7857070" cy="1325563"/>
          </a:xfrm>
        </p:spPr>
        <p:txBody>
          <a:bodyPr>
            <a:normAutofit/>
          </a:bodyPr>
          <a:lstStyle/>
          <a:p>
            <a:pPr algn="ctr"/>
            <a:r>
              <a:rPr lang="en-US" b="1" dirty="0">
                <a:solidFill>
                  <a:srgbClr val="00718F"/>
                </a:solidFill>
              </a:rPr>
              <a:t>AAHRPP Accreditation Process</a:t>
            </a:r>
          </a:p>
        </p:txBody>
      </p:sp>
      <p:sp>
        <p:nvSpPr>
          <p:cNvPr id="3" name="Content Placeholder 2"/>
          <p:cNvSpPr>
            <a:spLocks noGrp="1"/>
          </p:cNvSpPr>
          <p:nvPr>
            <p:ph idx="1"/>
          </p:nvPr>
        </p:nvSpPr>
        <p:spPr>
          <a:xfrm>
            <a:off x="508638" y="1956555"/>
            <a:ext cx="8126719" cy="4459952"/>
          </a:xfrm>
        </p:spPr>
        <p:txBody>
          <a:bodyPr>
            <a:normAutofit/>
          </a:bodyPr>
          <a:lstStyle/>
          <a:p>
            <a:pPr>
              <a:lnSpc>
                <a:spcPct val="120000"/>
              </a:lnSpc>
            </a:pPr>
            <a:r>
              <a:rPr lang="en-US" altLang="en-US" dirty="0"/>
              <a:t>AAHRPP accreditation: Rigorous, flexible, transparent, and accessible</a:t>
            </a:r>
          </a:p>
          <a:p>
            <a:pPr lvl="1">
              <a:lnSpc>
                <a:spcPct val="120000"/>
              </a:lnSpc>
            </a:pPr>
            <a:r>
              <a:rPr lang="en-US" altLang="en-US" dirty="0"/>
              <a:t>Standards</a:t>
            </a:r>
          </a:p>
          <a:p>
            <a:pPr lvl="2">
              <a:lnSpc>
                <a:spcPct val="120000"/>
              </a:lnSpc>
            </a:pPr>
            <a:r>
              <a:rPr lang="en-US" altLang="en-US" sz="2200" dirty="0"/>
              <a:t>Follow federal regulations and guidance</a:t>
            </a:r>
          </a:p>
          <a:p>
            <a:pPr lvl="2">
              <a:lnSpc>
                <a:spcPct val="120000"/>
              </a:lnSpc>
            </a:pPr>
            <a:r>
              <a:rPr lang="en-US" altLang="en-US" sz="2200" dirty="0"/>
              <a:t>Fill in “gaps” not specifically covered by the regulations</a:t>
            </a:r>
          </a:p>
          <a:p>
            <a:pPr lvl="1">
              <a:lnSpc>
                <a:spcPct val="120000"/>
              </a:lnSpc>
            </a:pPr>
            <a:r>
              <a:rPr lang="en-US" altLang="en-US" dirty="0"/>
              <a:t>Rigorous and flexible can co-exist</a:t>
            </a:r>
          </a:p>
          <a:p>
            <a:pPr lvl="2">
              <a:lnSpc>
                <a:spcPct val="120000"/>
              </a:lnSpc>
            </a:pPr>
            <a:r>
              <a:rPr lang="en-US" altLang="en-US" dirty="0"/>
              <a:t>Accreditation is outcomes based – more than one way to “get there” (i.e., flexible)</a:t>
            </a:r>
          </a:p>
        </p:txBody>
      </p:sp>
    </p:spTree>
    <p:extLst>
      <p:ext uri="{BB962C8B-B14F-4D97-AF65-F5344CB8AC3E}">
        <p14:creationId xmlns:p14="http://schemas.microsoft.com/office/powerpoint/2010/main" val="981890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3" y="320040"/>
            <a:ext cx="850062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96827"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321645" y="2249771"/>
            <a:ext cx="3025106" cy="2358451"/>
          </a:xfrm>
        </p:spPr>
        <p:txBody>
          <a:bodyPr>
            <a:normAutofit/>
          </a:bodyPr>
          <a:lstStyle/>
          <a:p>
            <a:pPr algn="r"/>
            <a:r>
              <a:rPr lang="en-US" b="1" dirty="0">
                <a:solidFill>
                  <a:srgbClr val="00718F"/>
                </a:solidFill>
              </a:rPr>
              <a:t>Multi-step Process</a:t>
            </a:r>
          </a:p>
        </p:txBody>
      </p:sp>
      <p:sp>
        <p:nvSpPr>
          <p:cNvPr id="3" name="Content Placeholder 2"/>
          <p:cNvSpPr>
            <a:spLocks noGrp="1"/>
          </p:cNvSpPr>
          <p:nvPr>
            <p:ph idx="1"/>
          </p:nvPr>
        </p:nvSpPr>
        <p:spPr>
          <a:xfrm>
            <a:off x="3807581" y="1333989"/>
            <a:ext cx="4804020" cy="4190016"/>
          </a:xfrm>
        </p:spPr>
        <p:txBody>
          <a:bodyPr anchor="ctr">
            <a:normAutofit/>
          </a:bodyPr>
          <a:lstStyle/>
          <a:p>
            <a:pPr marL="914400" lvl="1" indent="-457200">
              <a:lnSpc>
                <a:spcPct val="100000"/>
              </a:lnSpc>
              <a:spcBef>
                <a:spcPts val="600"/>
              </a:spcBef>
            </a:pPr>
            <a:r>
              <a:rPr lang="en-US" sz="2800" dirty="0"/>
              <a:t>Self-evaluation</a:t>
            </a:r>
          </a:p>
          <a:p>
            <a:pPr marL="914400" lvl="1" indent="-457200">
              <a:lnSpc>
                <a:spcPct val="100000"/>
              </a:lnSpc>
              <a:spcBef>
                <a:spcPts val="600"/>
              </a:spcBef>
            </a:pPr>
            <a:r>
              <a:rPr lang="en-US" sz="2800" dirty="0"/>
              <a:t>Step 1 submission </a:t>
            </a:r>
          </a:p>
          <a:p>
            <a:pPr marL="914400" lvl="1" indent="-457200">
              <a:lnSpc>
                <a:spcPct val="100000"/>
              </a:lnSpc>
              <a:spcBef>
                <a:spcPts val="600"/>
              </a:spcBef>
            </a:pPr>
            <a:r>
              <a:rPr lang="en-US" sz="2800" dirty="0"/>
              <a:t>Step 2 submission</a:t>
            </a:r>
          </a:p>
          <a:p>
            <a:pPr marL="914400" lvl="1" indent="-457200">
              <a:lnSpc>
                <a:spcPct val="100000"/>
              </a:lnSpc>
              <a:spcBef>
                <a:spcPts val="600"/>
              </a:spcBef>
            </a:pPr>
            <a:r>
              <a:rPr lang="en-US" sz="2800" dirty="0"/>
              <a:t>Site Visit</a:t>
            </a:r>
          </a:p>
          <a:p>
            <a:pPr marL="914400" lvl="1" indent="-457200">
              <a:lnSpc>
                <a:spcPct val="100000"/>
              </a:lnSpc>
              <a:spcBef>
                <a:spcPts val="600"/>
              </a:spcBef>
            </a:pPr>
            <a:r>
              <a:rPr lang="en-US" sz="2800"/>
              <a:t>AAHRPP Council </a:t>
            </a:r>
            <a:endParaRPr lang="en-US" sz="2800">
              <a:cs typeface="Calibri"/>
            </a:endParaRPr>
          </a:p>
          <a:p>
            <a:pPr marL="914400" lvl="1" indent="-457200">
              <a:lnSpc>
                <a:spcPct val="100000"/>
              </a:lnSpc>
              <a:spcBef>
                <a:spcPts val="600"/>
              </a:spcBef>
            </a:pPr>
            <a:r>
              <a:rPr lang="en-US" sz="2800" dirty="0"/>
              <a:t>Ongoing reports</a:t>
            </a:r>
          </a:p>
        </p:txBody>
      </p:sp>
    </p:spTree>
    <p:extLst>
      <p:ext uri="{BB962C8B-B14F-4D97-AF65-F5344CB8AC3E}">
        <p14:creationId xmlns:p14="http://schemas.microsoft.com/office/powerpoint/2010/main" val="23819565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CD50FCA3AF3E04681FB427365166B8A" ma:contentTypeVersion="13" ma:contentTypeDescription="Create a new document." ma:contentTypeScope="" ma:versionID="b374085d64c7cd926c3373b73cf6ddbf">
  <xsd:schema xmlns:xsd="http://www.w3.org/2001/XMLSchema" xmlns:xs="http://www.w3.org/2001/XMLSchema" xmlns:p="http://schemas.microsoft.com/office/2006/metadata/properties" xmlns:ns2="af6e52de-401e-4434-adf6-ad33556a1f82" xmlns:ns3="47c87b48-00f9-4807-8e2f-1d1fb7006203" targetNamespace="http://schemas.microsoft.com/office/2006/metadata/properties" ma:root="true" ma:fieldsID="cd90a6be76b633fa734bbe2f550ef1c2" ns2:_="" ns3:_="">
    <xsd:import namespace="af6e52de-401e-4434-adf6-ad33556a1f82"/>
    <xsd:import namespace="47c87b48-00f9-4807-8e2f-1d1fb700620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6e52de-401e-4434-adf6-ad33556a1f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c87b48-00f9-4807-8e2f-1d1fb700620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B99377-54AA-4665-8587-D3CC40F7ED7B}">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47c87b48-00f9-4807-8e2f-1d1fb7006203"/>
    <ds:schemaRef ds:uri="af6e52de-401e-4434-adf6-ad33556a1f82"/>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3594B15-8EE1-4E67-B7B4-16A5A13A96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6e52de-401e-4434-adf6-ad33556a1f82"/>
    <ds:schemaRef ds:uri="47c87b48-00f9-4807-8e2f-1d1fb70062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02F828-20EA-4225-B471-21F513D9EF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11285</TotalTime>
  <Words>2657</Words>
  <Application>Microsoft Office PowerPoint</Application>
  <PresentationFormat>On-screen Show (4:3)</PresentationFormat>
  <Paragraphs>268</Paragraphs>
  <Slides>48</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Impact</vt:lpstr>
      <vt:lpstr>Office Theme</vt:lpstr>
      <vt:lpstr>AAHRPP  Site Visit Preparation (Key Personnel)</vt:lpstr>
      <vt:lpstr>AAHRPP</vt:lpstr>
      <vt:lpstr>What is an HRPP?</vt:lpstr>
      <vt:lpstr>Components of an HRPP</vt:lpstr>
      <vt:lpstr>Key Functions of an HRPP</vt:lpstr>
      <vt:lpstr>Effective HRPPs</vt:lpstr>
      <vt:lpstr>AAHRPP’s Basic Principles</vt:lpstr>
      <vt:lpstr>AAHRPP Accreditation Process</vt:lpstr>
      <vt:lpstr>Multi-step Process</vt:lpstr>
      <vt:lpstr>The Site Visit</vt:lpstr>
      <vt:lpstr>Site Visit Interviews</vt:lpstr>
      <vt:lpstr>Site Visit Interviews</vt:lpstr>
      <vt:lpstr>How to approach the interview</vt:lpstr>
      <vt:lpstr>Focus of Questions</vt:lpstr>
      <vt:lpstr>Interview Questions</vt:lpstr>
      <vt:lpstr>Role in HRPP</vt:lpstr>
      <vt:lpstr>General Questions</vt:lpstr>
      <vt:lpstr>Pandemic</vt:lpstr>
      <vt:lpstr>HRPP Leadership</vt:lpstr>
      <vt:lpstr>HRPP Leadership</vt:lpstr>
      <vt:lpstr>HRPP/IRB Leadership</vt:lpstr>
      <vt:lpstr>HRPP/IRB Leadership</vt:lpstr>
      <vt:lpstr>HRPP/IRB Leadership</vt:lpstr>
      <vt:lpstr>HRPP/IRB Leadership</vt:lpstr>
      <vt:lpstr>HRPP/IRB Leadership</vt:lpstr>
      <vt:lpstr>Quality Assurance/Improvement</vt:lpstr>
      <vt:lpstr>Quality Assurance/Improvement</vt:lpstr>
      <vt:lpstr>Quality Assurance/Improvement</vt:lpstr>
      <vt:lpstr>Education</vt:lpstr>
      <vt:lpstr>Education</vt:lpstr>
      <vt:lpstr>Education</vt:lpstr>
      <vt:lpstr>Pharmacist</vt:lpstr>
      <vt:lpstr>Pharmacist</vt:lpstr>
      <vt:lpstr>Pharmacist</vt:lpstr>
      <vt:lpstr>Legal Counsel</vt:lpstr>
      <vt:lpstr>Compliance</vt:lpstr>
      <vt:lpstr>Compliance</vt:lpstr>
      <vt:lpstr>Conflict of Interest</vt:lpstr>
      <vt:lpstr>Conflict of Interest</vt:lpstr>
      <vt:lpstr>Institutional Conflict of Interest</vt:lpstr>
      <vt:lpstr>Institutional Conflict of Interest</vt:lpstr>
      <vt:lpstr>Technology Transfer/Patents</vt:lpstr>
      <vt:lpstr>Technology Transfer/Patents</vt:lpstr>
      <vt:lpstr>Scientific Review</vt:lpstr>
      <vt:lpstr>Biosafety, Radiation Safety</vt:lpstr>
      <vt:lpstr>Grants and Contracts</vt:lpstr>
      <vt:lpstr>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AAHRPP  Site Visit Preparation (Key Personnel)</dc:title>
  <dc:creator>HRP Consulting Group</dc:creator>
  <cp:lastModifiedBy>Ivery, Patricia</cp:lastModifiedBy>
  <cp:revision>65</cp:revision>
  <dcterms:created xsi:type="dcterms:W3CDTF">2018-08-16T14:51:16Z</dcterms:created>
  <dcterms:modified xsi:type="dcterms:W3CDTF">2023-01-31T21:03:19Z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0x0101009CD50FCA3AF3E04681FB427365166B8A</vt:lpwstr>
  </property>
  <property fmtid="{D5CDD505-2E9C-101B-9397-08002B2CF9AE}" pid="3" name="Order">
    <vt:r8>29300</vt:r8>
  </property>
  <property fmtid="{D5CDD505-2E9C-101B-9397-08002B2CF9AE}" pid="4" name="ComplianceAssetId">
    <vt:lpwstr/>
  </property>
</Properties>
</file>