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437" r:id="rId2"/>
    <p:sldId id="442" r:id="rId3"/>
    <p:sldId id="514" r:id="rId4"/>
    <p:sldId id="444" r:id="rId5"/>
    <p:sldId id="445" r:id="rId6"/>
    <p:sldId id="446" r:id="rId7"/>
    <p:sldId id="447" r:id="rId8"/>
    <p:sldId id="448" r:id="rId9"/>
    <p:sldId id="449" r:id="rId10"/>
    <p:sldId id="450" r:id="rId11"/>
    <p:sldId id="451" r:id="rId12"/>
    <p:sldId id="4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C0058-81C5-4F91-9C9E-B9177CB88F6A}" type="datetimeFigureOut">
              <a:rPr lang="en-US" smtClean="0"/>
              <a:t>02/10/2021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43E76-A6F4-42D0-84D4-DAC6A232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06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8A6364A-43A0-4123-8E4F-99A714C4A8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87324BE-6B6F-4E39-B95C-8CCE5EA41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The contents of the Standards of conduct may not address the complexity of issues encountered for every situation, but they provide the framework that we can base our decision-making on.</a:t>
            </a: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87DF0EDA-AC1B-46DF-BB29-766EF3B0B1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0E5BBD-2458-46F1-AC31-26863CD338B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9D5643-D524-4FF7-91F3-3D3250F248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725C31-602D-4DCB-AEC1-1068ADFA1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F41F75-6F04-487D-8FAA-4E1E11A43B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60C06-985B-4B8C-BD8C-9358E9892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09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15825A-CE15-4CD5-8D63-C7F0281F41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F0AF9C-DDE9-4CDE-9CD8-B635A709F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5F73B5-18EB-4398-A5EF-7E86B25C4C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BD53A-677F-49B9-9B22-0FF11D0106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0461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C0A5BF-B771-4BB5-94F7-49E2E96CC2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CDB63E-D2B1-4CC6-99FA-C4B402B4C6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AF6DA8-A511-4FF6-8B73-6C72A9A5F2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A2C4-7DBF-4B3A-BFDF-75692EE355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18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E85284-5C88-4275-BFF6-E48D9882A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375620-2D88-4F52-BE7F-748E383EA0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2B8B10-9BD2-4C66-94EB-AF08B81E26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06DB4-FAEA-40E5-A3BD-0D78C771FE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23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8C2869-17FA-4D1A-A4FB-AB80835154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2C0A97-A904-4936-B446-62B9B2F80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645A85-F0C2-42E4-9842-9C229F41C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1E55E-1276-4D62-AD4B-B1A787CA7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75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57EE98-1470-44BF-AF70-A5F0E164E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5F9415-8F25-4A46-91E8-D65E3CAD58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22C980-B945-4637-9C6C-D92EFAFE54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C82D4-44B9-468B-B31E-70AA403ADF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17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F6364A-A3C8-46DB-854E-E54A1A7668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40169B-E3C1-41D4-9E8A-D7185B4303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5B4CE3-D526-4E19-8FD5-C729331D64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A23EB-C413-4CB4-B579-55F012BB5B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54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558597C-6CA7-42A0-9FE7-DA5D7E51D8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BDDCF2-B17E-4984-8785-203BCD4956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09C071-22E5-41A7-A179-486EDDB5A8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EAC83-5EAF-4D2B-8DB0-AC58BE9252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18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C6108E-9E1F-4087-A8E5-663AAE0C59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4707E20-41F9-4FC4-9DCF-06A8A4701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2A8FA3-2662-430D-AB26-7C11469C23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0E66E-B028-48AC-901F-624DC9106B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92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14ACFB-1E8B-47C2-A8B8-1F11228F4E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E06D69-679D-4A31-9095-444EC6DB3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A4A8F8-6C1D-491C-B05A-D17ED30373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8ACF1-9442-4A3D-B7C1-BF800977F9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43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71C6E8-E2DF-4925-BDA4-2C1F624ED3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1A6F03-0C31-4E39-B821-EDB2772B3A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DE66E6-DD6D-4346-BA1B-37DB423913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8EA94-3710-467D-AC1A-41031A5576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33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6CE023-E7E1-4355-9D68-6D5C8F43E9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0EE6285-A3CC-48A0-A933-CAEAC15759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9F9965-1F66-4EAE-990D-8501DC7859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69C3DE-FC27-4ACA-9893-2828650D2E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E44B67C-D07F-4CB0-8DF9-B5CCE6E878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2AA78A4-A28E-4035-A205-1A8967E75F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21">
            <a:extLst>
              <a:ext uri="{FF2B5EF4-FFF2-40B4-BE49-F238E27FC236}">
                <a16:creationId xmlns:a16="http://schemas.microsoft.com/office/drawing/2014/main" id="{4E37FB21-6022-40C3-843C-96683BCFA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81000" cy="533400"/>
          </a:xfrm>
          <a:prstGeom prst="rect">
            <a:avLst/>
          </a:prstGeom>
          <a:gradFill rotWithShape="1">
            <a:gsLst>
              <a:gs pos="0">
                <a:srgbClr val="2B5D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2" name="Rectangle 22">
            <a:extLst>
              <a:ext uri="{FF2B5EF4-FFF2-40B4-BE49-F238E27FC236}">
                <a16:creationId xmlns:a16="http://schemas.microsoft.com/office/drawing/2014/main" id="{8F29285A-4D84-4752-9054-035C36746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333" y="134939"/>
            <a:ext cx="11641667" cy="274637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Rectangle 23">
            <a:extLst>
              <a:ext uri="{FF2B5EF4-FFF2-40B4-BE49-F238E27FC236}">
                <a16:creationId xmlns:a16="http://schemas.microsoft.com/office/drawing/2014/main" id="{F1420D19-8B1F-4088-93FA-C20D214C2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1" y="134939"/>
            <a:ext cx="184151" cy="14128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chemeClr val="hlink"/>
              </a:solidFill>
            </a:endParaRPr>
          </a:p>
        </p:txBody>
      </p:sp>
      <p:sp>
        <p:nvSpPr>
          <p:cNvPr id="1034" name="Rectangle 24">
            <a:extLst>
              <a:ext uri="{FF2B5EF4-FFF2-40B4-BE49-F238E27FC236}">
                <a16:creationId xmlns:a16="http://schemas.microsoft.com/office/drawing/2014/main" id="{4BEC2FB4-726E-4891-9E7B-CD475717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51" y="1"/>
            <a:ext cx="186267" cy="138113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chemeClr val="hlink"/>
              </a:solidFill>
            </a:endParaRPr>
          </a:p>
        </p:txBody>
      </p:sp>
      <p:sp>
        <p:nvSpPr>
          <p:cNvPr id="1035" name="Rectangle 25">
            <a:extLst>
              <a:ext uri="{FF2B5EF4-FFF2-40B4-BE49-F238E27FC236}">
                <a16:creationId xmlns:a16="http://schemas.microsoft.com/office/drawing/2014/main" id="{0DE7C65D-5B31-40E4-A71C-254060BDD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51" y="134939"/>
            <a:ext cx="186267" cy="14128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1036" name="Rectangle 26">
            <a:extLst>
              <a:ext uri="{FF2B5EF4-FFF2-40B4-BE49-F238E27FC236}">
                <a16:creationId xmlns:a16="http://schemas.microsoft.com/office/drawing/2014/main" id="{61036DE6-AD8E-457B-8B7F-A6808DC19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85" y="274638"/>
            <a:ext cx="182033" cy="138112"/>
          </a:xfrm>
          <a:prstGeom prst="rect">
            <a:avLst/>
          </a:prstGeom>
          <a:solidFill>
            <a:srgbClr val="2B5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chemeClr val="hlink"/>
              </a:solidFill>
            </a:endParaRPr>
          </a:p>
        </p:txBody>
      </p:sp>
      <p:sp>
        <p:nvSpPr>
          <p:cNvPr id="1037" name="Rectangle 28">
            <a:extLst>
              <a:ext uri="{FF2B5EF4-FFF2-40B4-BE49-F238E27FC236}">
                <a16:creationId xmlns:a16="http://schemas.microsoft.com/office/drawing/2014/main" id="{20148F62-0F0D-43F9-8931-A300F8FAD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1" y="271463"/>
            <a:ext cx="184151" cy="1381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1038" name="Rectangle 29">
            <a:extLst>
              <a:ext uri="{FF2B5EF4-FFF2-40B4-BE49-F238E27FC236}">
                <a16:creationId xmlns:a16="http://schemas.microsoft.com/office/drawing/2014/main" id="{1ABB9BFF-618D-4072-9186-F93BA78E9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85" y="409576"/>
            <a:ext cx="182033" cy="1365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chemeClr val="accent2"/>
              </a:solidFill>
            </a:endParaRPr>
          </a:p>
        </p:txBody>
      </p:sp>
      <p:pic>
        <p:nvPicPr>
          <p:cNvPr id="1039" name="Picture 30" descr="McLaren_Macomb_RGB_2x1">
            <a:extLst>
              <a:ext uri="{FF2B5EF4-FFF2-40B4-BE49-F238E27FC236}">
                <a16:creationId xmlns:a16="http://schemas.microsoft.com/office/drawing/2014/main" id="{2DDC69FA-F5FC-4A83-8C63-147520D82F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096001"/>
            <a:ext cx="2286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901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  <a:ea typeface="ＭＳ Ｐゴシック" charset="0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  <a:ea typeface="ＭＳ Ｐゴシック" charset="0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  <a:ea typeface="ＭＳ Ｐゴシック" charset="0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  <a:ea typeface="ＭＳ Ｐゴシック" charset="0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imberly.hector@mclaren.org" TargetMode="External"/><Relationship Id="rId2" Type="http://schemas.openxmlformats.org/officeDocument/2006/relationships/hyperlink" Target="mailto:Kathy.griffin@mclaren.o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http://www.foxgrp.com/public/healthcare-compliance-programs-300x239.png">
            <a:extLst>
              <a:ext uri="{FF2B5EF4-FFF2-40B4-BE49-F238E27FC236}">
                <a16:creationId xmlns:a16="http://schemas.microsoft.com/office/drawing/2014/main" id="{0E45C719-0368-404F-9DF4-84603BFCE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05200"/>
            <a:ext cx="3962400" cy="315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itle 1">
            <a:extLst>
              <a:ext uri="{FF2B5EF4-FFF2-40B4-BE49-F238E27FC236}">
                <a16:creationId xmlns:a16="http://schemas.microsoft.com/office/drawing/2014/main" id="{E65A56CE-E1C1-4B1D-83AF-FF3E255BC5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600201"/>
            <a:ext cx="7772400" cy="1470025"/>
          </a:xfrm>
        </p:spPr>
        <p:txBody>
          <a:bodyPr/>
          <a:lstStyle/>
          <a:p>
            <a:r>
              <a:rPr lang="en-US" altLang="en-US" sz="6000" b="1">
                <a:solidFill>
                  <a:schemeClr val="tx1"/>
                </a:solidFill>
                <a:latin typeface="Maiandra GD" panose="020E0502030308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Compliance, Confidentiality </a:t>
            </a:r>
            <a:br>
              <a:rPr lang="en-US" altLang="en-US" sz="6000" b="1">
                <a:solidFill>
                  <a:schemeClr val="tx1"/>
                </a:solidFill>
                <a:latin typeface="Maiandra GD" panose="020E0502030308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US" altLang="en-US" sz="6000" b="1">
                <a:solidFill>
                  <a:schemeClr val="tx1"/>
                </a:solidFill>
                <a:latin typeface="Maiandra GD" panose="020E0502030308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&amp; HIPAA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>
            <a:extLst>
              <a:ext uri="{FF2B5EF4-FFF2-40B4-BE49-F238E27FC236}">
                <a16:creationId xmlns:a16="http://schemas.microsoft.com/office/drawing/2014/main" id="{88E2AA56-CB32-4C39-88F3-58201CB96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4038600" cy="1143000"/>
          </a:xfrm>
        </p:spPr>
        <p:txBody>
          <a:bodyPr/>
          <a:lstStyle/>
          <a:p>
            <a:pPr algn="l" eaLnBrk="1" hangingPunct="1"/>
            <a:r>
              <a:rPr lang="en-US" altLang="en-US" b="1" u="sng">
                <a:solidFill>
                  <a:schemeClr val="tx1"/>
                </a:solidFill>
                <a:latin typeface="Maiandra GD" panose="020E0502030308020204" pitchFamily="34" charset="0"/>
                <a:ea typeface="ＭＳ Ｐゴシック" panose="020B0600070205080204" pitchFamily="34" charset="-128"/>
              </a:rPr>
              <a:t>Helpful Hints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DC497935-54F5-41F0-96A5-E14B916DE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462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Maiandra GD" panose="020E0502030308020204" pitchFamily="34" charset="0"/>
                <a:ea typeface="ＭＳ Ｐゴシック" panose="020B0600070205080204" pitchFamily="34" charset="-128"/>
              </a:rPr>
              <a:t>Avoid incidental disclosures – those made through everyday actions</a:t>
            </a:r>
          </a:p>
          <a:p>
            <a:pPr lvl="1"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Do not discuss patient information in public areas (cafeteria, elevators, lobbies, atrium, etc…)</a:t>
            </a:r>
          </a:p>
          <a:p>
            <a:pPr lvl="1"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Use care when photocopying, printing and faxing – Double check fax numbers and use cover sheets</a:t>
            </a:r>
          </a:p>
          <a:p>
            <a:pPr lvl="1"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Properly dispose of PHI using shredding bins</a:t>
            </a:r>
          </a:p>
          <a:p>
            <a:pPr lvl="1"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Keep your workstation clear of PHI when you aren’t present to protect it</a:t>
            </a:r>
          </a:p>
          <a:p>
            <a:pPr eaLnBrk="1" hangingPunct="1"/>
            <a:r>
              <a:rPr lang="en-US" altLang="en-US" sz="2800">
                <a:latin typeface="Maiandra GD" panose="020E0502030308020204" pitchFamily="34" charset="0"/>
                <a:ea typeface="ＭＳ Ｐゴシック" panose="020B0600070205080204" pitchFamily="34" charset="-128"/>
              </a:rPr>
              <a:t>Report any violations to the Compliance Officer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50181" name="Picture 10" descr="http://www.cdc.gov/parents/essentials/images/hands-holding-letters-tips-500px.jpg">
            <a:extLst>
              <a:ext uri="{FF2B5EF4-FFF2-40B4-BE49-F238E27FC236}">
                <a16:creationId xmlns:a16="http://schemas.microsoft.com/office/drawing/2014/main" id="{2CE6948D-5062-498C-BE96-BB6D270A7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438" y="130176"/>
            <a:ext cx="2316162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>
            <a:extLst>
              <a:ext uri="{FF2B5EF4-FFF2-40B4-BE49-F238E27FC236}">
                <a16:creationId xmlns:a16="http://schemas.microsoft.com/office/drawing/2014/main" id="{483CFC2B-27BE-47CA-9EB6-62A622A850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1109100"/>
          </a:xfrm>
        </p:spPr>
        <p:txBody>
          <a:bodyPr/>
          <a:lstStyle/>
          <a:p>
            <a:pPr algn="l" eaLnBrk="1" hangingPunct="1"/>
            <a:r>
              <a:rPr lang="en-US" altLang="en-US" b="1" u="sng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Compliance Contact Information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EB347674-F897-470A-8335-C2A83D0FD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Compliance Officer/HIPAA Privacy/Security: </a:t>
            </a:r>
            <a:r>
              <a:rPr lang="en-US" altLang="en-US" sz="2800" b="1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Kathy Griffin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	Phone: (517) 975-7601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	Email: </a:t>
            </a:r>
            <a:r>
              <a:rPr lang="en-US" altLang="en-US" dirty="0">
                <a:latin typeface="Maiandra GD" panose="020E0502030308020204" pitchFamily="34" charset="0"/>
                <a:ea typeface="ＭＳ Ｐゴシック" panose="020B0600070205080204" pitchFamily="34" charset="-128"/>
                <a:hlinkClick r:id="rId2"/>
              </a:rPr>
              <a:t>Kathy.griffin@mclaren.org</a:t>
            </a:r>
            <a:endParaRPr lang="en-US" altLang="en-US" dirty="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marL="457200" lvl="1" indent="0" eaLnBrk="1" hangingPunct="1">
              <a:buNone/>
            </a:pPr>
            <a:endParaRPr lang="en-US" altLang="en-US" dirty="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r>
              <a:rPr lang="en-US" altLang="en-US" sz="2800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Regional Compliance Specialist: </a:t>
            </a:r>
            <a:r>
              <a:rPr lang="en-US" altLang="en-US" sz="2800" b="1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Kimberly Hector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  Phone: (517) 975-8958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  Email: </a:t>
            </a:r>
            <a:r>
              <a:rPr lang="en-US" altLang="en-US" dirty="0">
                <a:latin typeface="Maiandra GD" panose="020E0502030308020204" pitchFamily="34" charset="0"/>
                <a:ea typeface="ＭＳ Ｐゴシック" panose="020B0600070205080204" pitchFamily="34" charset="-128"/>
                <a:hlinkClick r:id="rId3"/>
              </a:rPr>
              <a:t>Kimberly.hector@mclaren.org</a:t>
            </a:r>
            <a:endParaRPr lang="en-US" altLang="en-US" dirty="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endParaRPr lang="en-US" altLang="en-US" sz="2800" dirty="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marL="457200" lvl="1" indent="0" eaLnBrk="1" hangingPunct="1">
              <a:buNone/>
            </a:pPr>
            <a:r>
              <a:rPr lang="en-US" altLang="en-US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	</a:t>
            </a:r>
          </a:p>
          <a:p>
            <a:pPr lvl="1" eaLnBrk="1" hangingPunct="1">
              <a:buFontTx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>
            <a:extLst>
              <a:ext uri="{FF2B5EF4-FFF2-40B4-BE49-F238E27FC236}">
                <a16:creationId xmlns:a16="http://schemas.microsoft.com/office/drawing/2014/main" id="{0CE4EC20-FDED-4756-B873-26AD27328F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839200" cy="1143000"/>
          </a:xfrm>
        </p:spPr>
        <p:txBody>
          <a:bodyPr/>
          <a:lstStyle/>
          <a:p>
            <a:pPr algn="l" eaLnBrk="1" hangingPunct="1"/>
            <a:r>
              <a:rPr lang="en-US" altLang="en-US" b="1" u="sng">
                <a:latin typeface="Maiandra GD" panose="020E0502030308020204" pitchFamily="34" charset="0"/>
                <a:ea typeface="ＭＳ Ｐゴシック" panose="020B0600070205080204" pitchFamily="34" charset="-128"/>
              </a:rPr>
              <a:t>Compliance Hotline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F7767BC-ED3D-4314-A94A-2BEDA9005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333164"/>
            <a:ext cx="8229600" cy="452596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Maiandra GD" panose="020E0502030308020204" pitchFamily="34" charset="0"/>
                <a:ea typeface="ＭＳ Ｐゴシック" panose="020B0600070205080204" pitchFamily="34" charset="-128"/>
              </a:rPr>
              <a:t>McLaren Greater Lansing Compliance Hotline Number: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dirty="0">
                <a:effectLst/>
              </a:rPr>
              <a:t>(</a:t>
            </a:r>
            <a:r>
              <a:rPr lang="en-US" dirty="0"/>
              <a:t>517) 975-8333</a:t>
            </a:r>
            <a:endParaRPr lang="en-US" altLang="en-US" b="1" dirty="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400" dirty="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Maiandra GD" panose="020E0502030308020204" pitchFamily="34" charset="0"/>
                <a:ea typeface="ＭＳ Ｐゴシック" panose="020B0600070205080204" pitchFamily="34" charset="-128"/>
              </a:rPr>
              <a:t>McLaren Healthcare Corporate Hotline: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1-866-MHC-COMPLY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(866-642-2667)</a:t>
            </a:r>
            <a:endParaRPr lang="en-US" altLang="en-US" sz="2400" dirty="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000" dirty="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Is the Hotline the only way to report a concern?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Maiandra GD" panose="020E0502030308020204" pitchFamily="34" charset="0"/>
                <a:ea typeface="ＭＳ Ｐゴシック" panose="020B0600070205080204" pitchFamily="34" charset="-128"/>
              </a:rPr>
              <a:t>NO, you can e-mail or send a written report to the Compliance Officer or Regional Compliance Specialist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C1D07A0D-60DF-4812-822B-F80AF80FCB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u="sng">
                <a:solidFill>
                  <a:schemeClr val="tx1"/>
                </a:solidFill>
                <a:latin typeface="Maiandra GD" panose="020E0502030308020204" pitchFamily="34" charset="0"/>
                <a:ea typeface="ＭＳ Ｐゴシック" panose="020B0600070205080204" pitchFamily="34" charset="-128"/>
              </a:rPr>
              <a:t>Compliance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E7CC588A-E859-48B9-97D3-B9C80CAC5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en-US" altLang="en-US">
                <a:latin typeface="Maiandra GD" panose="020E0502030308020204" pitchFamily="34" charset="0"/>
                <a:ea typeface="ＭＳ Ｐゴシック" panose="020B0600070205080204" pitchFamily="34" charset="-128"/>
              </a:rPr>
              <a:t>Compliance is defined as acting in accordance with applicable laws and public trust.</a:t>
            </a:r>
          </a:p>
          <a:p>
            <a:pPr marL="0" indent="0" algn="ctr" eaLnBrk="1" hangingPunct="1">
              <a:buNone/>
            </a:pPr>
            <a:endParaRPr lang="en-US" altLang="en-US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None/>
            </a:pPr>
            <a:r>
              <a:rPr lang="en-US" altLang="en-US">
                <a:latin typeface="Maiandra GD" panose="020E0502030308020204" pitchFamily="34" charset="0"/>
                <a:ea typeface="ＭＳ Ｐゴシック" panose="020B0600070205080204" pitchFamily="34" charset="-128"/>
              </a:rPr>
              <a:t>Simply put…</a:t>
            </a:r>
          </a:p>
          <a:p>
            <a:pPr marL="0" indent="0" algn="ctr" eaLnBrk="1" hangingPunct="1">
              <a:buNone/>
            </a:pPr>
            <a:r>
              <a:rPr lang="en-US" altLang="en-US" b="1">
                <a:solidFill>
                  <a:srgbClr val="0070C0"/>
                </a:solidFill>
                <a:latin typeface="Maiandra GD" panose="020E0502030308020204" pitchFamily="34" charset="0"/>
                <a:ea typeface="ＭＳ Ｐゴシック" panose="020B0600070205080204" pitchFamily="34" charset="-128"/>
              </a:rPr>
              <a:t>DOING WHAT IS RIGHT!!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067CFC45-808B-46D6-972A-C4AC56A8A7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u="sng">
                <a:solidFill>
                  <a:schemeClr val="tx1"/>
                </a:solidFill>
                <a:latin typeface="Maiandra GD" panose="020E0502030308020204" pitchFamily="34" charset="0"/>
                <a:ea typeface="ＭＳ Ｐゴシック" panose="020B0600070205080204" pitchFamily="34" charset="-128"/>
              </a:rPr>
              <a:t>Compliance</a:t>
            </a: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C2CACFA8-BEF1-48E9-BEF6-B9CD5E2D13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800" b="1" dirty="0">
                <a:solidFill>
                  <a:srgbClr val="0070C0"/>
                </a:solidFill>
                <a:latin typeface="Maiandra GD" panose="020E0502030308020204" pitchFamily="34" charset="0"/>
              </a:rPr>
              <a:t>Why do we have a compliance program?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Demonstrates McLaren Port Huron’s commitment to honest and responsible conduct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Identifies and prevents criminal and unethical conduct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Creates a centralized source for distributing information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2000" dirty="0">
              <a:latin typeface="Maiandra GD" panose="020E0502030308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800" b="1" dirty="0">
                <a:solidFill>
                  <a:srgbClr val="0070C0"/>
                </a:solidFill>
                <a:latin typeface="Maiandra GD" panose="020E0502030308020204" pitchFamily="34" charset="0"/>
              </a:rPr>
              <a:t>What are my responsibilities?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Adhering to the requirements outlined in the Standards of Conduct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Knowing and following established policies and procedures, and laws related to compliance and your job responsibilities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Participating in annual compliance training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Promptly reporting concerns or suspected violations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>
            <a:extLst>
              <a:ext uri="{FF2B5EF4-FFF2-40B4-BE49-F238E27FC236}">
                <a16:creationId xmlns:a16="http://schemas.microsoft.com/office/drawing/2014/main" id="{3D0097D3-D7BF-4B9B-8448-EB6A56DEA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u="sng">
                <a:latin typeface="Maiandra GD" panose="020E0502030308020204" pitchFamily="34" charset="0"/>
                <a:ea typeface="ＭＳ Ｐゴシック" panose="020B0600070205080204" pitchFamily="34" charset="-128"/>
              </a:rPr>
              <a:t>Standards of Conduct Booklets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0447062-526D-4D3F-B3CF-02377A39D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latin typeface="Maiandra GD" pitchFamily="34" charset="0"/>
                <a:ea typeface="ＭＳ Ｐゴシック"/>
              </a:rPr>
              <a:t>Standards of Conduct booklet will be provided to all volunteers at orientation and will be sent electronically with Annual Review packets </a:t>
            </a:r>
          </a:p>
          <a:p>
            <a:pPr marL="0" indent="0" eaLnBrk="1" hangingPunct="1">
              <a:buNone/>
              <a:defRPr/>
            </a:pPr>
            <a:r>
              <a:rPr lang="en-US" altLang="en-US" sz="1000" dirty="0">
                <a:latin typeface="Maiandra GD" pitchFamily="34" charset="0"/>
                <a:ea typeface="ＭＳ Ｐゴシック"/>
              </a:rPr>
              <a:t> </a:t>
            </a:r>
          </a:p>
          <a:p>
            <a:pPr eaLnBrk="1" hangingPunct="1">
              <a:defRPr/>
            </a:pPr>
            <a:r>
              <a:rPr lang="en-US" altLang="en-US" sz="2400" dirty="0">
                <a:latin typeface="Maiandra GD" pitchFamily="34" charset="0"/>
                <a:ea typeface="ＭＳ Ｐゴシック"/>
              </a:rPr>
              <a:t>Guidelines that direct our actions and decisions as we represent our organization to the patients, physicians, other employees, volunteers, insurance companies, and the community</a:t>
            </a:r>
          </a:p>
          <a:p>
            <a:pPr eaLnBrk="1" hangingPunct="1">
              <a:defRPr/>
            </a:pPr>
            <a:endParaRPr lang="en-US" altLang="en-US" sz="1000" dirty="0">
              <a:latin typeface="Maiandra GD" pitchFamily="34" charset="0"/>
              <a:ea typeface="ＭＳ Ｐゴシック"/>
            </a:endParaRPr>
          </a:p>
          <a:p>
            <a:pPr eaLnBrk="1" hangingPunct="1">
              <a:defRPr/>
            </a:pPr>
            <a:r>
              <a:rPr lang="en-US" altLang="en-US" sz="2400" dirty="0">
                <a:latin typeface="Maiandra GD" pitchFamily="34" charset="0"/>
                <a:ea typeface="ＭＳ Ｐゴシック"/>
              </a:rPr>
              <a:t>Provide a framework of our ethical culture and outlines behaviors expected of all</a:t>
            </a:r>
          </a:p>
          <a:p>
            <a:pPr eaLnBrk="1" hangingPunct="1">
              <a:defRPr/>
            </a:pPr>
            <a:endParaRPr lang="en-US" altLang="en-US" sz="1000" dirty="0">
              <a:latin typeface="Maiandra GD" pitchFamily="34" charset="0"/>
              <a:ea typeface="ＭＳ Ｐゴシック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1CD5E4D0-63D4-4C82-B231-3C9C00F78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u="sng">
                <a:solidFill>
                  <a:schemeClr val="tx1"/>
                </a:solidFill>
                <a:latin typeface="Maiandra GD" panose="020E0502030308020204" pitchFamily="34" charset="0"/>
                <a:ea typeface="ＭＳ Ｐゴシック" panose="020B0600070205080204" pitchFamily="34" charset="-128"/>
              </a:rPr>
              <a:t>Confidentiality</a:t>
            </a:r>
          </a:p>
        </p:txBody>
      </p:sp>
      <p:pic>
        <p:nvPicPr>
          <p:cNvPr id="45059" name="Picture 5" descr="http://studentaffairs.jhu.edu/counselingcenter/wp-content/uploads/sites/36/2015/07/data-recovery-confidential.jpg">
            <a:extLst>
              <a:ext uri="{FF2B5EF4-FFF2-40B4-BE49-F238E27FC236}">
                <a16:creationId xmlns:a16="http://schemas.microsoft.com/office/drawing/2014/main" id="{17AA0894-54E0-483A-85DF-C2FE91995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76201"/>
            <a:ext cx="1757362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FC18A9E6-782D-44EE-9D6A-A835F6A0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524000"/>
            <a:ext cx="8229600" cy="4648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400" b="1" dirty="0">
                <a:solidFill>
                  <a:srgbClr val="0070C0"/>
                </a:solidFill>
                <a:latin typeface="Maiandra GD" panose="020E0502030308020204" pitchFamily="34" charset="0"/>
              </a:rPr>
              <a:t>Confidentiality is the protection of the information that patients give McLaren Port Huron’s staff and volunteers known as PHI.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sz="2400" b="1" dirty="0">
              <a:latin typeface="Maiandra GD" panose="020E0502030308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400" dirty="0">
                <a:latin typeface="Maiandra GD" panose="020E0502030308020204" pitchFamily="34" charset="0"/>
              </a:rPr>
              <a:t>PHI is </a:t>
            </a:r>
            <a:r>
              <a:rPr lang="en-US" altLang="en-US" sz="2400" b="1" dirty="0">
                <a:latin typeface="Maiandra GD" panose="020E0502030308020204" pitchFamily="34" charset="0"/>
              </a:rPr>
              <a:t>PROTECTED HEALTH INFORMATION</a:t>
            </a:r>
            <a:endParaRPr lang="en-US" altLang="en-US" sz="2400" dirty="0">
              <a:latin typeface="Maiandra GD" panose="020E0502030308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Patient medical and demographic data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Billing information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Reports and other documents containing patient identifiers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Notes or phone messages with patient info on it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Radiology and nuclear images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Email messages containing patient identifiers and other information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US" altLang="en-US" sz="2000" dirty="0">
                <a:latin typeface="Maiandra GD" panose="020E0502030308020204" pitchFamily="34" charset="0"/>
              </a:rPr>
              <a:t>Maintained orally, on paper or electronically</a:t>
            </a:r>
            <a:endParaRPr lang="en-US" altLang="en-US" dirty="0">
              <a:latin typeface="Maiandra GD" panose="020E0502030308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91A1C255-E7C3-486C-8DC6-A8DFE892D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u="sng">
                <a:solidFill>
                  <a:schemeClr val="tx1"/>
                </a:solidFill>
                <a:latin typeface="Maiandra GD" panose="020E0502030308020204" pitchFamily="34" charset="0"/>
                <a:ea typeface="ＭＳ Ｐゴシック" panose="020B0600070205080204" pitchFamily="34" charset="-128"/>
              </a:rPr>
              <a:t>Confidentiality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320D8D90-A3A1-48AD-BFE2-18F2F38E74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7224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All information acquired while volunteering is to be held with utmost confidentiality.</a:t>
            </a:r>
          </a:p>
          <a:p>
            <a:pPr lvl="1"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Must not be subject of conversation with family, friends and neighbors. </a:t>
            </a:r>
          </a:p>
          <a:p>
            <a:pPr lvl="1"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WHAT GOES ON AT WORK , STAYS AT WORK!  </a:t>
            </a:r>
          </a:p>
          <a:p>
            <a:pPr eaLnBrk="1" hangingPunct="1"/>
            <a:endParaRPr lang="en-US" altLang="en-US" sz="100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Failure to do so may result in termination of volunteer status as well as possible personal liabilities</a:t>
            </a:r>
          </a:p>
          <a:p>
            <a:pPr eaLnBrk="1" hangingPunct="1"/>
            <a:endParaRPr lang="en-US" altLang="en-US" sz="100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Unauthorized disclosure of a patient’s protected health information violates the HIPAA Law  </a:t>
            </a:r>
          </a:p>
          <a:p>
            <a:pPr eaLnBrk="1" hangingPunct="1"/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22C15E9C-4D6B-42EB-9310-E3783A40EC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u="sng">
                <a:latin typeface="Maiandra GD" panose="020E0502030308020204" pitchFamily="34" charset="0"/>
                <a:ea typeface="ＭＳ Ｐゴシック" panose="020B0600070205080204" pitchFamily="34" charset="-128"/>
              </a:rPr>
              <a:t>What is HIPAA?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3C016EE-F713-4E8D-95FB-0F9558718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800" b="1" dirty="0">
                <a:solidFill>
                  <a:srgbClr val="0070C0"/>
                </a:solidFill>
                <a:latin typeface="Maiandra GD" panose="020E0502030308020204" pitchFamily="34" charset="0"/>
              </a:rPr>
              <a:t>Health Insurance Portability and Accountability Act</a:t>
            </a:r>
          </a:p>
          <a:p>
            <a:pPr eaLnBrk="1" hangingPunct="1">
              <a:defRPr/>
            </a:pPr>
            <a:r>
              <a:rPr lang="en-US" altLang="en-US" sz="2200" dirty="0">
                <a:latin typeface="Maiandra GD" panose="020E0502030308020204" pitchFamily="34" charset="0"/>
              </a:rPr>
              <a:t>The HIPAA Privacy Rule creates national standards to protect individuals’ medical records and other personal health information.</a:t>
            </a:r>
          </a:p>
          <a:p>
            <a:pPr lvl="1" eaLnBrk="1" hangingPunct="1">
              <a:defRPr/>
            </a:pPr>
            <a:r>
              <a:rPr lang="en-US" altLang="en-US" sz="2200" dirty="0">
                <a:latin typeface="Maiandra GD" panose="020E0502030308020204" pitchFamily="34" charset="0"/>
              </a:rPr>
              <a:t>It gives patients more control over their health information.</a:t>
            </a:r>
          </a:p>
          <a:p>
            <a:pPr lvl="1" eaLnBrk="1" hangingPunct="1">
              <a:defRPr/>
            </a:pPr>
            <a:r>
              <a:rPr lang="en-US" altLang="en-US" sz="2200" dirty="0">
                <a:latin typeface="Maiandra GD" panose="020E0502030308020204" pitchFamily="34" charset="0"/>
              </a:rPr>
              <a:t>It sets boundaries on the use and release of health records.</a:t>
            </a:r>
          </a:p>
          <a:p>
            <a:pPr lvl="1" eaLnBrk="1" hangingPunct="1">
              <a:defRPr/>
            </a:pPr>
            <a:r>
              <a:rPr lang="en-US" altLang="en-US" sz="2200" dirty="0">
                <a:latin typeface="Maiandra GD" panose="020E0502030308020204" pitchFamily="34" charset="0"/>
              </a:rPr>
              <a:t>It establishes appropriate safeguards that health care providers and others must achieve to protect the privacy of health information.</a:t>
            </a:r>
          </a:p>
          <a:p>
            <a:pPr lvl="1" eaLnBrk="1" hangingPunct="1">
              <a:defRPr/>
            </a:pPr>
            <a:r>
              <a:rPr lang="en-US" altLang="en-US" sz="2200" dirty="0">
                <a:latin typeface="Maiandra GD" panose="020E0502030308020204" pitchFamily="34" charset="0"/>
              </a:rPr>
              <a:t>It holds violators accountable, with civil and criminal penalties that can be imposed if they violate patients’ privacy rights.</a:t>
            </a:r>
          </a:p>
        </p:txBody>
      </p:sp>
      <p:pic>
        <p:nvPicPr>
          <p:cNvPr id="47108" name="Picture 5" descr="https://digitalguardian.com/sites/default/files/hipaa-compliant.png">
            <a:extLst>
              <a:ext uri="{FF2B5EF4-FFF2-40B4-BE49-F238E27FC236}">
                <a16:creationId xmlns:a16="http://schemas.microsoft.com/office/drawing/2014/main" id="{AF4F467E-02A7-45F8-B5EC-E330A3DA6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9" y="-76200"/>
            <a:ext cx="31194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>
            <a:extLst>
              <a:ext uri="{FF2B5EF4-FFF2-40B4-BE49-F238E27FC236}">
                <a16:creationId xmlns:a16="http://schemas.microsoft.com/office/drawing/2014/main" id="{CDFB18F5-33A9-4083-8703-27EC59603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u="sng">
                <a:latin typeface="Maiandra GD" panose="020E0502030308020204" pitchFamily="34" charset="0"/>
                <a:ea typeface="ＭＳ Ｐゴシック" panose="020B0600070205080204" pitchFamily="34" charset="-128"/>
              </a:rPr>
              <a:t>HIPAA Is Common Sense!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D43B67C-0661-4E06-A7B2-F422B95F5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1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Access only what you need for your job duties – minimum necessary/need to know</a:t>
            </a:r>
          </a:p>
          <a:p>
            <a:pPr lvl="1" eaLnBrk="1" hangingPunct="1"/>
            <a:r>
              <a:rPr lang="en-US" altLang="en-US" sz="2000">
                <a:latin typeface="Maiandra GD" panose="020E0502030308020204" pitchFamily="34" charset="0"/>
                <a:ea typeface="ＭＳ Ｐゴシック" panose="020B0600070205080204" pitchFamily="34" charset="-128"/>
              </a:rPr>
              <a:t>Accessing your own medical records or those of others for curiosity is a violation </a:t>
            </a:r>
          </a:p>
          <a:p>
            <a:pPr lvl="1" eaLnBrk="1" hangingPunct="1"/>
            <a:r>
              <a:rPr lang="en-US" altLang="en-US" sz="2000">
                <a:latin typeface="Maiandra GD" panose="020E0502030308020204" pitchFamily="34" charset="0"/>
                <a:ea typeface="ＭＳ Ｐゴシック" panose="020B0600070205080204" pitchFamily="34" charset="-128"/>
              </a:rPr>
              <a:t>You can obtain your own information from the Medical Records department, your physician, or electronically by signing up for a patient portal account</a:t>
            </a:r>
          </a:p>
          <a:p>
            <a:pPr eaLnBrk="1" hangingPunct="1"/>
            <a:r>
              <a:rPr lang="en-US" altLang="en-US" sz="2400">
                <a:latin typeface="Maiandra GD" panose="020E0502030308020204" pitchFamily="34" charset="0"/>
                <a:ea typeface="ＭＳ Ｐゴシック" panose="020B0600070205080204" pitchFamily="34" charset="-128"/>
              </a:rPr>
              <a:t>Only disclose (release) PHI to others </a:t>
            </a:r>
          </a:p>
          <a:p>
            <a:pPr lvl="1" eaLnBrk="1" hangingPunct="1"/>
            <a:r>
              <a:rPr lang="en-US" altLang="en-US" sz="2000">
                <a:latin typeface="Maiandra GD" panose="020E0502030308020204" pitchFamily="34" charset="0"/>
                <a:ea typeface="ＭＳ Ｐゴシック" panose="020B0600070205080204" pitchFamily="34" charset="-128"/>
              </a:rPr>
              <a:t>For legitimate treatment, payment, or operations purposes…   or   </a:t>
            </a:r>
          </a:p>
          <a:p>
            <a:pPr lvl="1" eaLnBrk="1" hangingPunct="1"/>
            <a:r>
              <a:rPr lang="en-US" altLang="en-US" sz="2000">
                <a:latin typeface="Maiandra GD" panose="020E0502030308020204" pitchFamily="34" charset="0"/>
                <a:ea typeface="ＭＳ Ｐゴシック" panose="020B0600070205080204" pitchFamily="34" charset="-128"/>
              </a:rPr>
              <a:t>If a valid patient authorization directs release… or</a:t>
            </a:r>
          </a:p>
          <a:p>
            <a:pPr lvl="1" eaLnBrk="1" hangingPunct="1"/>
            <a:r>
              <a:rPr lang="en-US" altLang="en-US" sz="2000">
                <a:latin typeface="Maiandra GD" panose="020E0502030308020204" pitchFamily="34" charset="0"/>
                <a:ea typeface="ＭＳ Ｐゴシック" panose="020B0600070205080204" pitchFamily="34" charset="-128"/>
              </a:rPr>
              <a:t>If required by law (court orders and subpoenas signed by a magistrate; per police or other appropriate authority request)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>
            <a:extLst>
              <a:ext uri="{FF2B5EF4-FFF2-40B4-BE49-F238E27FC236}">
                <a16:creationId xmlns:a16="http://schemas.microsoft.com/office/drawing/2014/main" id="{7E4999E5-F68B-4536-A242-9C75B9308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u="sng">
                <a:latin typeface="Maiandra GD" panose="020E0502030308020204" pitchFamily="34" charset="0"/>
                <a:ea typeface="ＭＳ Ｐゴシック" panose="020B0600070205080204" pitchFamily="34" charset="-128"/>
              </a:rPr>
              <a:t>HIPAA Security Standards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54FFFCF-1036-4A35-A41E-6D7AE245A7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1"/>
            <a:ext cx="8193088" cy="3694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>
                <a:latin typeface="Maiandra GD" panose="020E0502030308020204" pitchFamily="34" charset="0"/>
                <a:ea typeface="ＭＳ Ｐゴシック" panose="020B0600070205080204" pitchFamily="34" charset="-128"/>
              </a:rPr>
              <a:t>Do not download email or other documents with PHI to laptop hard drives or PDAs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>
                <a:latin typeface="Maiandra GD" panose="020E0502030308020204" pitchFamily="34" charset="0"/>
                <a:ea typeface="ＭＳ Ｐゴシック" panose="020B0600070205080204" pitchFamily="34" charset="-128"/>
              </a:rPr>
              <a:t>Exceptions: Required for job; Approved by supervisor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>
                <a:latin typeface="Maiandra GD" panose="020E0502030308020204" pitchFamily="34" charset="0"/>
                <a:ea typeface="ＭＳ Ｐゴシック" panose="020B0600070205080204" pitchFamily="34" charset="-128"/>
              </a:rPr>
              <a:t>Appropriately secure laptops, PDAs and mobile media if they contain PHI in any form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 b="1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 b="1">
                <a:latin typeface="Maiandra GD" panose="020E0502030308020204" pitchFamily="34" charset="0"/>
                <a:ea typeface="ＭＳ Ｐゴシック" panose="020B0600070205080204" pitchFamily="34" charset="-128"/>
              </a:rPr>
              <a:t>Do not use your smartphone camera on campus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 b="1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 b="1">
                <a:latin typeface="Maiandra GD" panose="020E0502030308020204" pitchFamily="34" charset="0"/>
                <a:ea typeface="ＭＳ Ｐゴシック" panose="020B0600070205080204" pitchFamily="34" charset="-128"/>
              </a:rPr>
              <a:t>Do not post patient or hospital business information on social media (Facebook, Instagram, etc.)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latin typeface="Maiandra GD" panose="020E0502030308020204" pitchFamily="34" charset="0"/>
                <a:ea typeface="ＭＳ Ｐゴシック" panose="020B0600070205080204" pitchFamily="34" charset="-128"/>
              </a:rPr>
              <a:t>Know the requirements of the Technology Policy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latin typeface="Maiandra GD" panose="020E0502030308020204" pitchFamily="34" charset="0"/>
                <a:ea typeface="ＭＳ Ｐゴシック" panose="020B0600070205080204" pitchFamily="34" charset="-128"/>
              </a:rPr>
              <a:t>Ask before you Act – Contact the Privacy Officer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>
              <a:latin typeface="Maiandra GD" panose="020E0502030308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latin typeface="Maiandra GD" panose="020E0502030308020204" pitchFamily="34" charset="0"/>
                <a:ea typeface="ＭＳ Ｐゴシック" panose="020B0600070205080204" pitchFamily="34" charset="-128"/>
              </a:rPr>
              <a:t>Report if you suspect a violation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812</Words>
  <Application>Microsoft Office PowerPoint</Application>
  <PresentationFormat>Widescreen</PresentationFormat>
  <Paragraphs>100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Maiandra GD</vt:lpstr>
      <vt:lpstr>Times New Roman</vt:lpstr>
      <vt:lpstr>Verdana</vt:lpstr>
      <vt:lpstr>Wingdings</vt:lpstr>
      <vt:lpstr>Default Design</vt:lpstr>
      <vt:lpstr>Compliance, Confidentiality  &amp; HIPAA</vt:lpstr>
      <vt:lpstr>Compliance</vt:lpstr>
      <vt:lpstr>Compliance</vt:lpstr>
      <vt:lpstr>Standards of Conduct Booklets</vt:lpstr>
      <vt:lpstr>Confidentiality</vt:lpstr>
      <vt:lpstr>Confidentiality</vt:lpstr>
      <vt:lpstr>What is HIPAA?</vt:lpstr>
      <vt:lpstr>HIPAA Is Common Sense!</vt:lpstr>
      <vt:lpstr>HIPAA Security Standards</vt:lpstr>
      <vt:lpstr>Helpful Hints</vt:lpstr>
      <vt:lpstr>Compliance Contact Information</vt:lpstr>
      <vt:lpstr>Compliance Hotline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Compliance, Confidentiality  &amp; HIPAA</dc:title>
  <dc:creator>Decker, Maureen</dc:creator>
  <cp:lastModifiedBy>Hector, Kimberly</cp:lastModifiedBy>
  <cp:revision>4</cp:revision>
  <dcterms:created xsi:type="dcterms:W3CDTF">2019-04-25T19:28:57Z</dcterms:created>
  <dcterms:modified xsi:type="dcterms:W3CDTF">2021-02-10T14:42:54Z</dcterms:modified>
</cp:coreProperties>
</file>